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8288000" cy="10287000"/>
  <p:notesSz cx="6858000" cy="9144000"/>
  <p:embeddedFontLst>
    <p:embeddedFont>
      <p:font typeface="Canva Sans" panose="020B0604020202020204" charset="0"/>
      <p:regular r:id="rId45"/>
    </p:embeddedFont>
    <p:embeddedFont>
      <p:font typeface="Canva Sans Bold" panose="020B0604020202020204" charset="0"/>
      <p:regular r:id="rId46"/>
    </p:embeddedFont>
    <p:embeddedFont>
      <p:font typeface="Glacial Indifference" panose="020B0604020202020204" charset="0"/>
      <p:regular r:id="rId47"/>
    </p:embeddedFont>
    <p:embeddedFont>
      <p:font typeface="Glacial Indifference Bold" panose="020B0604020202020204" charset="0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C1BA74-91AD-4640-91BC-AB649D179BFB}" v="5" dt="2024-04-05T14:52:46.3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24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 the POV that we are presenting to our big boss as the data team.</a:t>
            </a:r>
          </a:p>
          <a:p>
            <a:endParaRPr lang="en-US"/>
          </a:p>
          <a:p>
            <a:r>
              <a:rPr lang="en-US"/>
              <a:t>To be more memorable (and creativity points) we can do a super short skit to set the context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 terms of Subway accessibility, Chongwen has shown to have the third-highest percentage of listings with subway access. Which should have garnered a higher price per square metre</a:t>
            </a:r>
          </a:p>
          <a:p>
            <a:endParaRPr lang="en-US"/>
          </a:p>
          <a:p>
            <a:r>
              <a:rPr lang="en-US"/>
              <a:t>Furthermore, Chongwen has a low community average compared to the 4 districts in the main central business area of Beijing. Chongwen has been shown to have the lowest community average compared to the other 3 central business districts of Beijing.</a:t>
            </a:r>
          </a:p>
          <a:p>
            <a:endParaRPr lang="en-US"/>
          </a:p>
          <a:p>
            <a:r>
              <a:rPr lang="en-US"/>
              <a:t>Despite these factors, Chongwen still ranks 5th in terms of average price per square metre among the 7 districts in Beijing. This could be an important indicator that Chongwen has been undervalued and could valued at higher prices.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92689"/>
            <a:ext cx="1926948" cy="672023"/>
          </a:xfrm>
          <a:custGeom>
            <a:avLst/>
            <a:gdLst/>
            <a:ahLst/>
            <a:cxnLst/>
            <a:rect l="l" t="t" r="r" b="b"/>
            <a:pathLst>
              <a:path w="1926948" h="672023">
                <a:moveTo>
                  <a:pt x="0" y="0"/>
                </a:moveTo>
                <a:lnTo>
                  <a:pt x="1926948" y="0"/>
                </a:lnTo>
                <a:lnTo>
                  <a:pt x="1926948" y="672022"/>
                </a:lnTo>
                <a:lnTo>
                  <a:pt x="0" y="6720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>
            <a:off x="12079364" y="4252049"/>
            <a:ext cx="9070673" cy="6428839"/>
          </a:xfrm>
          <a:custGeom>
            <a:avLst/>
            <a:gdLst/>
            <a:ahLst/>
            <a:cxnLst/>
            <a:rect l="l" t="t" r="r" b="b"/>
            <a:pathLst>
              <a:path w="9070673" h="6428839">
                <a:moveTo>
                  <a:pt x="0" y="0"/>
                </a:moveTo>
                <a:lnTo>
                  <a:pt x="9070672" y="0"/>
                </a:lnTo>
                <a:lnTo>
                  <a:pt x="9070672" y="6428839"/>
                </a:lnTo>
                <a:lnTo>
                  <a:pt x="0" y="64288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4" name="Group 4"/>
          <p:cNvGrpSpPr/>
          <p:nvPr/>
        </p:nvGrpSpPr>
        <p:grpSpPr>
          <a:xfrm>
            <a:off x="-274184" y="2908277"/>
            <a:ext cx="985711" cy="4470447"/>
            <a:chOff x="0" y="0"/>
            <a:chExt cx="259611" cy="117740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9611" cy="1177402"/>
            </a:xfrm>
            <a:custGeom>
              <a:avLst/>
              <a:gdLst/>
              <a:ahLst/>
              <a:cxnLst/>
              <a:rect l="l" t="t" r="r" b="b"/>
              <a:pathLst>
                <a:path w="259611" h="1177402">
                  <a:moveTo>
                    <a:pt x="0" y="0"/>
                  </a:moveTo>
                  <a:lnTo>
                    <a:pt x="259611" y="0"/>
                  </a:lnTo>
                  <a:lnTo>
                    <a:pt x="259611" y="1177402"/>
                  </a:lnTo>
                  <a:lnTo>
                    <a:pt x="0" y="1177402"/>
                  </a:lnTo>
                  <a:close/>
                </a:path>
              </a:pathLst>
            </a:custGeom>
            <a:solidFill>
              <a:srgbClr val="2B3825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8100"/>
              <a:ext cx="259611" cy="11393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488056" y="6334204"/>
            <a:ext cx="7311888" cy="1044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3"/>
              </a:lnSpc>
            </a:pPr>
            <a:r>
              <a:rPr lang="en-US" sz="3993" spc="559">
                <a:solidFill>
                  <a:srgbClr val="696758"/>
                </a:solidFill>
                <a:latin typeface="Glacial Indifference Bold"/>
              </a:rPr>
              <a:t>BY DATA ANALYTICS TEAM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46528" y="3955493"/>
            <a:ext cx="12594945" cy="2312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00"/>
              </a:lnSpc>
            </a:pPr>
            <a:r>
              <a:rPr lang="en-US" sz="8900" spc="1246">
                <a:solidFill>
                  <a:srgbClr val="2B3825"/>
                </a:solidFill>
                <a:latin typeface="Glacial Indifference Bold"/>
              </a:rPr>
              <a:t>BEIJING PROPERTY INSIGHTS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9130348"/>
            <a:ext cx="7438890" cy="570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99"/>
              </a:lnSpc>
            </a:pPr>
            <a:r>
              <a:rPr lang="en-US" sz="2199">
                <a:solidFill>
                  <a:srgbClr val="2B3825"/>
                </a:solidFill>
                <a:latin typeface="Glacial Indifference Bold"/>
              </a:rPr>
              <a:t>Presented By : Group 28</a:t>
            </a:r>
          </a:p>
          <a:p>
            <a:pPr>
              <a:lnSpc>
                <a:spcPts val="2199"/>
              </a:lnSpc>
            </a:pPr>
            <a:r>
              <a:rPr lang="en-US" sz="2199" dirty="0">
                <a:solidFill>
                  <a:srgbClr val="2B3825"/>
                </a:solidFill>
                <a:latin typeface="Glacial Indifference Bold"/>
              </a:rPr>
              <a:t>(Hong Quan, Bryan, Adrian, Wen Shan, Ze Shi, Kar Wai)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792" y="1813554"/>
            <a:ext cx="7737030" cy="6051743"/>
            <a:chOff x="0" y="0"/>
            <a:chExt cx="2190454" cy="17133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90454" cy="1713327"/>
            </a:xfrm>
            <a:custGeom>
              <a:avLst/>
              <a:gdLst/>
              <a:ahLst/>
              <a:cxnLst/>
              <a:rect l="l" t="t" r="r" b="b"/>
              <a:pathLst>
                <a:path w="2190454" h="1713327">
                  <a:moveTo>
                    <a:pt x="0" y="0"/>
                  </a:moveTo>
                  <a:lnTo>
                    <a:pt x="2190454" y="0"/>
                  </a:lnTo>
                  <a:lnTo>
                    <a:pt x="2190454" y="1713327"/>
                  </a:lnTo>
                  <a:lnTo>
                    <a:pt x="0" y="1713327"/>
                  </a:lnTo>
                  <a:close/>
                </a:path>
              </a:pathLst>
            </a:custGeom>
            <a:solidFill>
              <a:srgbClr val="2B3825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2190454" cy="16752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332352" y="693959"/>
            <a:ext cx="1926948" cy="672023"/>
          </a:xfrm>
          <a:custGeom>
            <a:avLst/>
            <a:gdLst/>
            <a:ahLst/>
            <a:cxnLst/>
            <a:rect l="l" t="t" r="r" b="b"/>
            <a:pathLst>
              <a:path w="1926948" h="672023">
                <a:moveTo>
                  <a:pt x="0" y="0"/>
                </a:moveTo>
                <a:lnTo>
                  <a:pt x="1926948" y="0"/>
                </a:lnTo>
                <a:lnTo>
                  <a:pt x="1926948" y="672023"/>
                </a:lnTo>
                <a:lnTo>
                  <a:pt x="0" y="672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Freeform 6"/>
          <p:cNvSpPr/>
          <p:nvPr/>
        </p:nvSpPr>
        <p:spPr>
          <a:xfrm>
            <a:off x="1189017" y="2477329"/>
            <a:ext cx="8145747" cy="5777709"/>
          </a:xfrm>
          <a:custGeom>
            <a:avLst/>
            <a:gdLst/>
            <a:ahLst/>
            <a:cxnLst/>
            <a:rect l="l" t="t" r="r" b="b"/>
            <a:pathLst>
              <a:path w="8145747" h="5777709">
                <a:moveTo>
                  <a:pt x="0" y="0"/>
                </a:moveTo>
                <a:lnTo>
                  <a:pt x="8145747" y="0"/>
                </a:lnTo>
                <a:lnTo>
                  <a:pt x="8145747" y="5777709"/>
                </a:lnTo>
                <a:lnTo>
                  <a:pt x="0" y="57777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062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7" name="TextBox 7"/>
          <p:cNvSpPr txBox="1"/>
          <p:nvPr/>
        </p:nvSpPr>
        <p:spPr>
          <a:xfrm>
            <a:off x="10098169" y="4763225"/>
            <a:ext cx="8189831" cy="1182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15"/>
              </a:lnSpc>
            </a:pPr>
            <a:r>
              <a:rPr lang="en-US" sz="3368" spc="84">
                <a:solidFill>
                  <a:srgbClr val="2B3825"/>
                </a:solidFill>
                <a:latin typeface="Glacial Indifference"/>
              </a:rPr>
              <a:t>How do the attributes of each district affect property prices in Beijing?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98169" y="2158752"/>
            <a:ext cx="7024172" cy="1870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69"/>
              </a:lnSpc>
            </a:pPr>
            <a:r>
              <a:rPr lang="en-US" sz="7269" spc="1017">
                <a:solidFill>
                  <a:srgbClr val="2B3825"/>
                </a:solidFill>
                <a:latin typeface="Glacial Indifference Bold"/>
              </a:rPr>
              <a:t>QUESTION 1 LEVEL 2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32352" y="693959"/>
            <a:ext cx="1926948" cy="672023"/>
          </a:xfrm>
          <a:custGeom>
            <a:avLst/>
            <a:gdLst/>
            <a:ahLst/>
            <a:cxnLst/>
            <a:rect l="l" t="t" r="r" b="b"/>
            <a:pathLst>
              <a:path w="1926948" h="672023">
                <a:moveTo>
                  <a:pt x="0" y="0"/>
                </a:moveTo>
                <a:lnTo>
                  <a:pt x="1926948" y="0"/>
                </a:lnTo>
                <a:lnTo>
                  <a:pt x="1926948" y="672023"/>
                </a:lnTo>
                <a:lnTo>
                  <a:pt x="0" y="672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>
            <a:off x="541443" y="3275207"/>
            <a:ext cx="10196376" cy="6109397"/>
          </a:xfrm>
          <a:custGeom>
            <a:avLst/>
            <a:gdLst/>
            <a:ahLst/>
            <a:cxnLst/>
            <a:rect l="l" t="t" r="r" b="b"/>
            <a:pathLst>
              <a:path w="10196376" h="6109397">
                <a:moveTo>
                  <a:pt x="0" y="0"/>
                </a:moveTo>
                <a:lnTo>
                  <a:pt x="10196376" y="0"/>
                </a:lnTo>
                <a:lnTo>
                  <a:pt x="10196376" y="6109397"/>
                </a:lnTo>
                <a:lnTo>
                  <a:pt x="0" y="61093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316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TextBox 4"/>
          <p:cNvSpPr txBox="1"/>
          <p:nvPr/>
        </p:nvSpPr>
        <p:spPr>
          <a:xfrm>
            <a:off x="564977" y="1147756"/>
            <a:ext cx="10915857" cy="956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69"/>
              </a:lnSpc>
            </a:pPr>
            <a:r>
              <a:rPr lang="en-US" sz="7269" spc="1017" dirty="0">
                <a:solidFill>
                  <a:srgbClr val="2B3825"/>
                </a:solidFill>
                <a:latin typeface="Glacial Indifference Bold"/>
              </a:rPr>
              <a:t>INSIGHT 1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953815" y="3903824"/>
            <a:ext cx="7039919" cy="431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 u="sng">
                <a:solidFill>
                  <a:srgbClr val="2B3825"/>
                </a:solidFill>
                <a:latin typeface="Glacial Indifference Bold"/>
              </a:rPr>
              <a:t>Observation</a:t>
            </a:r>
            <a:r>
              <a:rPr lang="en-US" sz="3499">
                <a:solidFill>
                  <a:srgbClr val="2B3825"/>
                </a:solidFill>
                <a:latin typeface="Glacial Indifference"/>
              </a:rPr>
              <a:t>:</a:t>
            </a:r>
          </a:p>
          <a:p>
            <a:pPr marL="755649" lvl="1" indent="-377824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2B3825"/>
                </a:solidFill>
                <a:latin typeface="Glacial Indifference"/>
              </a:rPr>
              <a:t>The property prices in the </a:t>
            </a:r>
            <a:r>
              <a:rPr lang="en-US" sz="3499">
                <a:solidFill>
                  <a:srgbClr val="2B3825"/>
                </a:solidFill>
                <a:latin typeface="Glacial Indifference Bold"/>
              </a:rPr>
              <a:t>central area are higher</a:t>
            </a:r>
          </a:p>
          <a:p>
            <a:pPr>
              <a:lnSpc>
                <a:spcPts val="4899"/>
              </a:lnSpc>
            </a:pPr>
            <a:endParaRPr lang="en-US" sz="3499">
              <a:solidFill>
                <a:srgbClr val="2B3825"/>
              </a:solidFill>
              <a:latin typeface="Glacial Indifference Bold"/>
            </a:endParaRPr>
          </a:p>
          <a:p>
            <a:pPr marL="755649" lvl="1" indent="-377824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2B3825"/>
                </a:solidFill>
                <a:latin typeface="Glacial Indifference"/>
              </a:rPr>
              <a:t>The property prices on the </a:t>
            </a:r>
            <a:r>
              <a:rPr lang="en-US" sz="3499">
                <a:solidFill>
                  <a:srgbClr val="2B3825"/>
                </a:solidFill>
                <a:latin typeface="Glacial Indifference Bold"/>
              </a:rPr>
              <a:t>outskirts</a:t>
            </a:r>
            <a:r>
              <a:rPr lang="en-US" sz="3499">
                <a:solidFill>
                  <a:srgbClr val="2B3825"/>
                </a:solidFill>
                <a:latin typeface="Glacial Indifference"/>
              </a:rPr>
              <a:t> of Beijing are relatively </a:t>
            </a:r>
            <a:r>
              <a:rPr lang="en-US" sz="3499">
                <a:solidFill>
                  <a:srgbClr val="2B3825"/>
                </a:solidFill>
                <a:latin typeface="Glacial Indifference Bold"/>
              </a:rPr>
              <a:t>lower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4977" y="2740025"/>
            <a:ext cx="1014930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2B3825"/>
                </a:solidFill>
                <a:latin typeface="Glacial Indifference Bold"/>
              </a:rPr>
              <a:t>Choropleth maps of Average price/m^2 in each district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32352" y="693959"/>
            <a:ext cx="1926948" cy="672023"/>
          </a:xfrm>
          <a:custGeom>
            <a:avLst/>
            <a:gdLst/>
            <a:ahLst/>
            <a:cxnLst/>
            <a:rect l="l" t="t" r="r" b="b"/>
            <a:pathLst>
              <a:path w="1926948" h="672023">
                <a:moveTo>
                  <a:pt x="0" y="0"/>
                </a:moveTo>
                <a:lnTo>
                  <a:pt x="1926948" y="0"/>
                </a:lnTo>
                <a:lnTo>
                  <a:pt x="1926948" y="672023"/>
                </a:lnTo>
                <a:lnTo>
                  <a:pt x="0" y="672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>
            <a:off x="10111510" y="2902413"/>
            <a:ext cx="7812683" cy="5214966"/>
            <a:chOff x="0" y="0"/>
            <a:chExt cx="2206136" cy="14725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06136" cy="1472596"/>
            </a:xfrm>
            <a:custGeom>
              <a:avLst/>
              <a:gdLst/>
              <a:ahLst/>
              <a:cxnLst/>
              <a:rect l="l" t="t" r="r" b="b"/>
              <a:pathLst>
                <a:path w="2206136" h="1472596">
                  <a:moveTo>
                    <a:pt x="0" y="0"/>
                  </a:moveTo>
                  <a:lnTo>
                    <a:pt x="2206136" y="0"/>
                  </a:lnTo>
                  <a:lnTo>
                    <a:pt x="2206136" y="1472596"/>
                  </a:lnTo>
                  <a:lnTo>
                    <a:pt x="0" y="1472596"/>
                  </a:lnTo>
                  <a:close/>
                </a:path>
              </a:pathLst>
            </a:custGeom>
            <a:solidFill>
              <a:srgbClr val="2B3825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2206136" cy="14344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671040" y="2461943"/>
            <a:ext cx="7812683" cy="5214966"/>
          </a:xfrm>
          <a:custGeom>
            <a:avLst/>
            <a:gdLst/>
            <a:ahLst/>
            <a:cxnLst/>
            <a:rect l="l" t="t" r="r" b="b"/>
            <a:pathLst>
              <a:path w="7812683" h="5214966">
                <a:moveTo>
                  <a:pt x="0" y="0"/>
                </a:moveTo>
                <a:lnTo>
                  <a:pt x="7812683" y="0"/>
                </a:lnTo>
                <a:lnTo>
                  <a:pt x="7812683" y="5214966"/>
                </a:lnTo>
                <a:lnTo>
                  <a:pt x="0" y="52149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7" name="TextBox 7"/>
          <p:cNvSpPr txBox="1"/>
          <p:nvPr/>
        </p:nvSpPr>
        <p:spPr>
          <a:xfrm>
            <a:off x="1028700" y="3023286"/>
            <a:ext cx="9690604" cy="2266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67"/>
              </a:lnSpc>
            </a:pPr>
            <a:r>
              <a:rPr lang="en-US" sz="8767" spc="1227">
                <a:solidFill>
                  <a:srgbClr val="2B3825"/>
                </a:solidFill>
                <a:latin typeface="Glacial Indifference Bold"/>
              </a:rPr>
              <a:t>QUESTION 1 LEVEL 3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662582"/>
            <a:ext cx="8115300" cy="1225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2B3825"/>
                </a:solidFill>
                <a:latin typeface="Glacial Indifference"/>
              </a:rPr>
              <a:t>What are the factors affecting property prices in each district?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32352" y="693959"/>
            <a:ext cx="1926948" cy="672023"/>
          </a:xfrm>
          <a:custGeom>
            <a:avLst/>
            <a:gdLst/>
            <a:ahLst/>
            <a:cxnLst/>
            <a:rect l="l" t="t" r="r" b="b"/>
            <a:pathLst>
              <a:path w="1926948" h="672023">
                <a:moveTo>
                  <a:pt x="0" y="0"/>
                </a:moveTo>
                <a:lnTo>
                  <a:pt x="1926948" y="0"/>
                </a:lnTo>
                <a:lnTo>
                  <a:pt x="1926948" y="672023"/>
                </a:lnTo>
                <a:lnTo>
                  <a:pt x="0" y="672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>
            <a:off x="824843" y="3994287"/>
            <a:ext cx="11135667" cy="5221521"/>
          </a:xfrm>
          <a:custGeom>
            <a:avLst/>
            <a:gdLst/>
            <a:ahLst/>
            <a:cxnLst/>
            <a:rect l="l" t="t" r="r" b="b"/>
            <a:pathLst>
              <a:path w="11135667" h="5221521">
                <a:moveTo>
                  <a:pt x="0" y="0"/>
                </a:moveTo>
                <a:lnTo>
                  <a:pt x="11135668" y="0"/>
                </a:lnTo>
                <a:lnTo>
                  <a:pt x="11135668" y="5221521"/>
                </a:lnTo>
                <a:lnTo>
                  <a:pt x="0" y="52215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832"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4" name="Group 4"/>
          <p:cNvGrpSpPr/>
          <p:nvPr/>
        </p:nvGrpSpPr>
        <p:grpSpPr>
          <a:xfrm>
            <a:off x="12815939" y="3700368"/>
            <a:ext cx="4635899" cy="5557932"/>
            <a:chOff x="0" y="0"/>
            <a:chExt cx="1220978" cy="146381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20978" cy="1463817"/>
            </a:xfrm>
            <a:custGeom>
              <a:avLst/>
              <a:gdLst/>
              <a:ahLst/>
              <a:cxnLst/>
              <a:rect l="l" t="t" r="r" b="b"/>
              <a:pathLst>
                <a:path w="1220978" h="1463817">
                  <a:moveTo>
                    <a:pt x="85170" y="0"/>
                  </a:moveTo>
                  <a:lnTo>
                    <a:pt x="1135808" y="0"/>
                  </a:lnTo>
                  <a:cubicBezTo>
                    <a:pt x="1182846" y="0"/>
                    <a:pt x="1220978" y="38132"/>
                    <a:pt x="1220978" y="85170"/>
                  </a:cubicBezTo>
                  <a:lnTo>
                    <a:pt x="1220978" y="1378648"/>
                  </a:lnTo>
                  <a:cubicBezTo>
                    <a:pt x="1220978" y="1425686"/>
                    <a:pt x="1182846" y="1463817"/>
                    <a:pt x="1135808" y="1463817"/>
                  </a:cubicBezTo>
                  <a:lnTo>
                    <a:pt x="85170" y="1463817"/>
                  </a:lnTo>
                  <a:cubicBezTo>
                    <a:pt x="38132" y="1463817"/>
                    <a:pt x="0" y="1425686"/>
                    <a:pt x="0" y="1378648"/>
                  </a:cubicBezTo>
                  <a:lnTo>
                    <a:pt x="0" y="85170"/>
                  </a:lnTo>
                  <a:cubicBezTo>
                    <a:pt x="0" y="38132"/>
                    <a:pt x="38132" y="0"/>
                    <a:pt x="85170" y="0"/>
                  </a:cubicBezTo>
                  <a:close/>
                </a:path>
              </a:pathLst>
            </a:custGeom>
            <a:solidFill>
              <a:srgbClr val="B4DBBB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1220978" cy="1530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u="sng">
                  <a:solidFill>
                    <a:srgbClr val="000000"/>
                  </a:solidFill>
                  <a:latin typeface="Glacial Indifference Bold"/>
                </a:rPr>
                <a:t>Observation</a:t>
              </a:r>
            </a:p>
            <a:p>
              <a:pPr marL="539749" lvl="1" indent="-269875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lacial Indifference"/>
                </a:rPr>
                <a:t>Listings that have accessibility to</a:t>
              </a:r>
              <a:r>
                <a:rPr lang="en-US" sz="2499">
                  <a:solidFill>
                    <a:srgbClr val="000000"/>
                  </a:solidFill>
                  <a:latin typeface="Glacial Indifference Bold"/>
                </a:rPr>
                <a:t> subway</a:t>
              </a:r>
              <a:r>
                <a:rPr lang="en-US" sz="2499">
                  <a:solidFill>
                    <a:srgbClr val="000000"/>
                  </a:solidFill>
                  <a:latin typeface="Glacial Indifference"/>
                </a:rPr>
                <a:t> services have been </a:t>
              </a:r>
              <a:r>
                <a:rPr lang="en-US" sz="2499">
                  <a:solidFill>
                    <a:srgbClr val="000000"/>
                  </a:solidFill>
                  <a:latin typeface="Glacial Indifference Bold"/>
                </a:rPr>
                <a:t>priced higher</a:t>
              </a:r>
            </a:p>
            <a:p>
              <a:pPr marL="539749" lvl="1" indent="-269875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lacial Indifference"/>
                </a:rPr>
                <a:t>The trend has been consistent for the past 5 years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44654" y="1637841"/>
            <a:ext cx="10915857" cy="956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69"/>
              </a:lnSpc>
            </a:pPr>
            <a:r>
              <a:rPr lang="en-US" sz="7269" spc="1017">
                <a:solidFill>
                  <a:srgbClr val="2B3825"/>
                </a:solidFill>
                <a:latin typeface="Glacial Indifference Bold"/>
              </a:rPr>
              <a:t>INSIGHT 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97305" y="3133862"/>
            <a:ext cx="10810554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B3825"/>
                </a:solidFill>
                <a:latin typeface="Glacial Indifference Bold"/>
              </a:rPr>
              <a:t>Line chart of the trend of properties with and without access to subway stations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04715" y="9201150"/>
            <a:ext cx="9595735" cy="419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2"/>
              </a:lnSpc>
              <a:spcBef>
                <a:spcPct val="0"/>
              </a:spcBef>
            </a:pPr>
            <a:r>
              <a:rPr lang="en-US" sz="2380">
                <a:solidFill>
                  <a:srgbClr val="2B3825"/>
                </a:solidFill>
                <a:latin typeface="Glacial Indifference Bold"/>
              </a:rPr>
              <a:t>Listings near subway vs Average price per square metre 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32352" y="693959"/>
            <a:ext cx="1926948" cy="672023"/>
          </a:xfrm>
          <a:custGeom>
            <a:avLst/>
            <a:gdLst/>
            <a:ahLst/>
            <a:cxnLst/>
            <a:rect l="l" t="t" r="r" b="b"/>
            <a:pathLst>
              <a:path w="1926948" h="672023">
                <a:moveTo>
                  <a:pt x="0" y="0"/>
                </a:moveTo>
                <a:lnTo>
                  <a:pt x="1926948" y="0"/>
                </a:lnTo>
                <a:lnTo>
                  <a:pt x="1926948" y="672023"/>
                </a:lnTo>
                <a:lnTo>
                  <a:pt x="0" y="672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>
            <a:off x="1028700" y="3622046"/>
            <a:ext cx="10149307" cy="6102803"/>
          </a:xfrm>
          <a:custGeom>
            <a:avLst/>
            <a:gdLst/>
            <a:ahLst/>
            <a:cxnLst/>
            <a:rect l="l" t="t" r="r" b="b"/>
            <a:pathLst>
              <a:path w="10149307" h="6102803">
                <a:moveTo>
                  <a:pt x="0" y="0"/>
                </a:moveTo>
                <a:lnTo>
                  <a:pt x="10149307" y="0"/>
                </a:lnTo>
                <a:lnTo>
                  <a:pt x="10149307" y="6102804"/>
                </a:lnTo>
                <a:lnTo>
                  <a:pt x="0" y="61028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TextBox 4"/>
          <p:cNvSpPr txBox="1"/>
          <p:nvPr/>
        </p:nvSpPr>
        <p:spPr>
          <a:xfrm>
            <a:off x="1044654" y="1637841"/>
            <a:ext cx="10915857" cy="956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69"/>
              </a:lnSpc>
            </a:pPr>
            <a:r>
              <a:rPr lang="en-US" sz="7269" spc="1017">
                <a:solidFill>
                  <a:srgbClr val="2B3825"/>
                </a:solidFill>
                <a:latin typeface="Glacial Indifference Bold"/>
              </a:rPr>
              <a:t>INSIGHT 2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2145446" y="3661207"/>
            <a:ext cx="5126821" cy="6024482"/>
            <a:chOff x="0" y="0"/>
            <a:chExt cx="1350274" cy="15866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50274" cy="1586695"/>
            </a:xfrm>
            <a:custGeom>
              <a:avLst/>
              <a:gdLst/>
              <a:ahLst/>
              <a:cxnLst/>
              <a:rect l="l" t="t" r="r" b="b"/>
              <a:pathLst>
                <a:path w="1350274" h="1586695">
                  <a:moveTo>
                    <a:pt x="77014" y="0"/>
                  </a:moveTo>
                  <a:lnTo>
                    <a:pt x="1273260" y="0"/>
                  </a:lnTo>
                  <a:cubicBezTo>
                    <a:pt x="1293685" y="0"/>
                    <a:pt x="1313274" y="8114"/>
                    <a:pt x="1327717" y="22557"/>
                  </a:cubicBezTo>
                  <a:cubicBezTo>
                    <a:pt x="1342160" y="37000"/>
                    <a:pt x="1350274" y="56589"/>
                    <a:pt x="1350274" y="77014"/>
                  </a:cubicBezTo>
                  <a:lnTo>
                    <a:pt x="1350274" y="1509681"/>
                  </a:lnTo>
                  <a:cubicBezTo>
                    <a:pt x="1350274" y="1530106"/>
                    <a:pt x="1342160" y="1549695"/>
                    <a:pt x="1327717" y="1564138"/>
                  </a:cubicBezTo>
                  <a:cubicBezTo>
                    <a:pt x="1313274" y="1578581"/>
                    <a:pt x="1293685" y="1586695"/>
                    <a:pt x="1273260" y="1586695"/>
                  </a:cubicBezTo>
                  <a:lnTo>
                    <a:pt x="77014" y="1586695"/>
                  </a:lnTo>
                  <a:cubicBezTo>
                    <a:pt x="56589" y="1586695"/>
                    <a:pt x="37000" y="1578581"/>
                    <a:pt x="22557" y="1564138"/>
                  </a:cubicBezTo>
                  <a:cubicBezTo>
                    <a:pt x="8114" y="1549695"/>
                    <a:pt x="0" y="1530106"/>
                    <a:pt x="0" y="1509681"/>
                  </a:cubicBezTo>
                  <a:lnTo>
                    <a:pt x="0" y="77014"/>
                  </a:lnTo>
                  <a:cubicBezTo>
                    <a:pt x="0" y="56589"/>
                    <a:pt x="8114" y="37000"/>
                    <a:pt x="22557" y="22557"/>
                  </a:cubicBezTo>
                  <a:cubicBezTo>
                    <a:pt x="37000" y="8114"/>
                    <a:pt x="56589" y="0"/>
                    <a:pt x="77014" y="0"/>
                  </a:cubicBezTo>
                  <a:close/>
                </a:path>
              </a:pathLst>
            </a:custGeom>
            <a:solidFill>
              <a:srgbClr val="B4DBBB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38125"/>
              <a:ext cx="1350274" cy="1824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000"/>
                </a:lnSpc>
              </a:pPr>
              <a:r>
                <a:rPr lang="en-US" sz="3000" u="sng">
                  <a:solidFill>
                    <a:srgbClr val="000000"/>
                  </a:solidFill>
                  <a:latin typeface="Glacial Indifference Bold"/>
                </a:rPr>
                <a:t>Observation</a:t>
              </a:r>
            </a:p>
            <a:p>
              <a:pPr marL="539749" lvl="1" indent="-269875">
                <a:lnSpc>
                  <a:spcPts val="49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lacial Indifference"/>
                </a:rPr>
                <a:t>Districts with </a:t>
              </a:r>
              <a:r>
                <a:rPr lang="en-US" sz="2499">
                  <a:solidFill>
                    <a:srgbClr val="000000"/>
                  </a:solidFill>
                  <a:latin typeface="Glacial Indifference Bold"/>
                </a:rPr>
                <a:t>higher percentages of listings with subway</a:t>
              </a:r>
              <a:r>
                <a:rPr lang="en-US" sz="2499">
                  <a:solidFill>
                    <a:srgbClr val="000000"/>
                  </a:solidFill>
                  <a:latin typeface="Glacial Indifference"/>
                </a:rPr>
                <a:t> services are </a:t>
              </a:r>
              <a:r>
                <a:rPr lang="en-US" sz="2499">
                  <a:solidFill>
                    <a:srgbClr val="000000"/>
                  </a:solidFill>
                  <a:latin typeface="Glacial Indifference Bold"/>
                </a:rPr>
                <a:t>closer to the middle of Beijing</a:t>
              </a:r>
            </a:p>
            <a:p>
              <a:pPr marL="539749" lvl="1" indent="-269875">
                <a:lnSpc>
                  <a:spcPts val="49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lacial Indifference"/>
                </a:rPr>
                <a:t>Districts at the Outskirts have proportionally lower listings with subway services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2761621"/>
            <a:ext cx="10149307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B3825"/>
                </a:solidFill>
                <a:latin typeface="Glacial Indifference Bold"/>
              </a:rPr>
              <a:t>Choropleth maps of percentage of listings with access to subway stations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32352" y="693959"/>
            <a:ext cx="1926948" cy="672023"/>
          </a:xfrm>
          <a:custGeom>
            <a:avLst/>
            <a:gdLst/>
            <a:ahLst/>
            <a:cxnLst/>
            <a:rect l="l" t="t" r="r" b="b"/>
            <a:pathLst>
              <a:path w="1926948" h="672023">
                <a:moveTo>
                  <a:pt x="0" y="0"/>
                </a:moveTo>
                <a:lnTo>
                  <a:pt x="1926948" y="0"/>
                </a:lnTo>
                <a:lnTo>
                  <a:pt x="1926948" y="672023"/>
                </a:lnTo>
                <a:lnTo>
                  <a:pt x="0" y="672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>
            <a:off x="11589994" y="3600450"/>
            <a:ext cx="5394501" cy="5424940"/>
            <a:chOff x="0" y="0"/>
            <a:chExt cx="1420774" cy="142879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20774" cy="1428791"/>
            </a:xfrm>
            <a:custGeom>
              <a:avLst/>
              <a:gdLst/>
              <a:ahLst/>
              <a:cxnLst/>
              <a:rect l="l" t="t" r="r" b="b"/>
              <a:pathLst>
                <a:path w="1420774" h="1428791">
                  <a:moveTo>
                    <a:pt x="73193" y="0"/>
                  </a:moveTo>
                  <a:lnTo>
                    <a:pt x="1347581" y="0"/>
                  </a:lnTo>
                  <a:cubicBezTo>
                    <a:pt x="1388005" y="0"/>
                    <a:pt x="1420774" y="32769"/>
                    <a:pt x="1420774" y="73193"/>
                  </a:cubicBezTo>
                  <a:lnTo>
                    <a:pt x="1420774" y="1355598"/>
                  </a:lnTo>
                  <a:cubicBezTo>
                    <a:pt x="1420774" y="1375010"/>
                    <a:pt x="1413063" y="1393627"/>
                    <a:pt x="1399336" y="1407353"/>
                  </a:cubicBezTo>
                  <a:cubicBezTo>
                    <a:pt x="1385610" y="1421079"/>
                    <a:pt x="1366993" y="1428791"/>
                    <a:pt x="1347581" y="1428791"/>
                  </a:cubicBezTo>
                  <a:lnTo>
                    <a:pt x="73193" y="1428791"/>
                  </a:lnTo>
                  <a:cubicBezTo>
                    <a:pt x="53781" y="1428791"/>
                    <a:pt x="35164" y="1421079"/>
                    <a:pt x="21438" y="1407353"/>
                  </a:cubicBezTo>
                  <a:cubicBezTo>
                    <a:pt x="7711" y="1393627"/>
                    <a:pt x="0" y="1375010"/>
                    <a:pt x="0" y="1355598"/>
                  </a:cubicBezTo>
                  <a:lnTo>
                    <a:pt x="0" y="73193"/>
                  </a:lnTo>
                  <a:cubicBezTo>
                    <a:pt x="0" y="53781"/>
                    <a:pt x="7711" y="35164"/>
                    <a:pt x="21438" y="21438"/>
                  </a:cubicBezTo>
                  <a:cubicBezTo>
                    <a:pt x="35164" y="7711"/>
                    <a:pt x="53781" y="0"/>
                    <a:pt x="73193" y="0"/>
                  </a:cubicBezTo>
                  <a:close/>
                </a:path>
              </a:pathLst>
            </a:custGeom>
            <a:solidFill>
              <a:srgbClr val="B4DBBB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420774" cy="14764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589994" y="3758773"/>
            <a:ext cx="5394501" cy="539450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7150"/>
              <a:ext cx="8128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r>
                <a:rPr lang="en-US" sz="2999" u="sng">
                  <a:solidFill>
                    <a:srgbClr val="000000"/>
                  </a:solidFill>
                  <a:latin typeface="Glacial Indifference Bold"/>
                </a:rPr>
                <a:t>Observations</a:t>
              </a:r>
            </a:p>
            <a:p>
              <a:pPr algn="ctr">
                <a:lnSpc>
                  <a:spcPts val="2999"/>
                </a:lnSpc>
              </a:pPr>
              <a:endParaRPr lang="en-US" sz="2999" u="sng">
                <a:solidFill>
                  <a:srgbClr val="000000"/>
                </a:solidFill>
                <a:latin typeface="Glacial Indifference Bold"/>
              </a:endParaRPr>
            </a:p>
            <a:p>
              <a:pPr marL="539749" lvl="1" indent="-269875">
                <a:lnSpc>
                  <a:spcPts val="49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lacial Indifference Bold"/>
                </a:rPr>
                <a:t>Positive correlation</a:t>
              </a:r>
              <a:r>
                <a:rPr lang="en-US" sz="2499">
                  <a:solidFill>
                    <a:srgbClr val="000000"/>
                  </a:solidFill>
                  <a:latin typeface="Glacial Indifference"/>
                </a:rPr>
                <a:t> between the average price per square metre and average number of people living in the community </a:t>
              </a:r>
            </a:p>
            <a:p>
              <a:pPr marL="539749" lvl="1" indent="-269875" algn="l">
                <a:lnSpc>
                  <a:spcPts val="49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lacial Indifference"/>
                </a:rPr>
                <a:t>Consistency in the dots plotted in the scatter plot.</a:t>
              </a:r>
            </a:p>
            <a:p>
              <a:pPr algn="ctr">
                <a:lnSpc>
                  <a:spcPts val="2499"/>
                </a:lnSpc>
              </a:pPr>
              <a:endParaRPr lang="en-US" sz="2499">
                <a:solidFill>
                  <a:srgbClr val="000000"/>
                </a:solidFill>
                <a:latin typeface="Glacial Indifference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4041802"/>
            <a:ext cx="9531958" cy="4828443"/>
          </a:xfrm>
          <a:custGeom>
            <a:avLst/>
            <a:gdLst/>
            <a:ahLst/>
            <a:cxnLst/>
            <a:rect l="l" t="t" r="r" b="b"/>
            <a:pathLst>
              <a:path w="9531958" h="4828443">
                <a:moveTo>
                  <a:pt x="0" y="0"/>
                </a:moveTo>
                <a:lnTo>
                  <a:pt x="9531958" y="0"/>
                </a:lnTo>
                <a:lnTo>
                  <a:pt x="9531958" y="4828443"/>
                </a:lnTo>
                <a:lnTo>
                  <a:pt x="0" y="48284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0" name="TextBox 10"/>
          <p:cNvSpPr txBox="1"/>
          <p:nvPr/>
        </p:nvSpPr>
        <p:spPr>
          <a:xfrm>
            <a:off x="1044654" y="1637841"/>
            <a:ext cx="10915857" cy="956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69"/>
              </a:lnSpc>
            </a:pPr>
            <a:r>
              <a:rPr lang="en-US" sz="7269" spc="1017">
                <a:solidFill>
                  <a:srgbClr val="2B3825"/>
                </a:solidFill>
                <a:latin typeface="Glacial Indifference Bold"/>
              </a:rPr>
              <a:t>INSIGHT 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245376" y="8885305"/>
            <a:ext cx="508807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B3825"/>
                </a:solidFill>
                <a:latin typeface="Glacial Indifference"/>
              </a:rPr>
              <a:t>Average Price vs Community Average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44654" y="3181377"/>
            <a:ext cx="9516005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B3825"/>
                </a:solidFill>
                <a:latin typeface="Glacial Indifference Bold"/>
              </a:rPr>
              <a:t>Scatter plot of the average price per square metre to the community average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32352" y="693959"/>
            <a:ext cx="1926948" cy="672023"/>
          </a:xfrm>
          <a:custGeom>
            <a:avLst/>
            <a:gdLst/>
            <a:ahLst/>
            <a:cxnLst/>
            <a:rect l="l" t="t" r="r" b="b"/>
            <a:pathLst>
              <a:path w="1926948" h="672023">
                <a:moveTo>
                  <a:pt x="0" y="0"/>
                </a:moveTo>
                <a:lnTo>
                  <a:pt x="1926948" y="0"/>
                </a:lnTo>
                <a:lnTo>
                  <a:pt x="1926948" y="672023"/>
                </a:lnTo>
                <a:lnTo>
                  <a:pt x="0" y="672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>
            <a:off x="11589994" y="3600450"/>
            <a:ext cx="5394501" cy="5424940"/>
            <a:chOff x="0" y="0"/>
            <a:chExt cx="1420774" cy="142879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20774" cy="1428791"/>
            </a:xfrm>
            <a:custGeom>
              <a:avLst/>
              <a:gdLst/>
              <a:ahLst/>
              <a:cxnLst/>
              <a:rect l="l" t="t" r="r" b="b"/>
              <a:pathLst>
                <a:path w="1420774" h="1428791">
                  <a:moveTo>
                    <a:pt x="73193" y="0"/>
                  </a:moveTo>
                  <a:lnTo>
                    <a:pt x="1347581" y="0"/>
                  </a:lnTo>
                  <a:cubicBezTo>
                    <a:pt x="1388005" y="0"/>
                    <a:pt x="1420774" y="32769"/>
                    <a:pt x="1420774" y="73193"/>
                  </a:cubicBezTo>
                  <a:lnTo>
                    <a:pt x="1420774" y="1355598"/>
                  </a:lnTo>
                  <a:cubicBezTo>
                    <a:pt x="1420774" y="1375010"/>
                    <a:pt x="1413063" y="1393627"/>
                    <a:pt x="1399336" y="1407353"/>
                  </a:cubicBezTo>
                  <a:cubicBezTo>
                    <a:pt x="1385610" y="1421079"/>
                    <a:pt x="1366993" y="1428791"/>
                    <a:pt x="1347581" y="1428791"/>
                  </a:cubicBezTo>
                  <a:lnTo>
                    <a:pt x="73193" y="1428791"/>
                  </a:lnTo>
                  <a:cubicBezTo>
                    <a:pt x="53781" y="1428791"/>
                    <a:pt x="35164" y="1421079"/>
                    <a:pt x="21438" y="1407353"/>
                  </a:cubicBezTo>
                  <a:cubicBezTo>
                    <a:pt x="7711" y="1393627"/>
                    <a:pt x="0" y="1375010"/>
                    <a:pt x="0" y="1355598"/>
                  </a:cubicBezTo>
                  <a:lnTo>
                    <a:pt x="0" y="73193"/>
                  </a:lnTo>
                  <a:cubicBezTo>
                    <a:pt x="0" y="53781"/>
                    <a:pt x="7711" y="35164"/>
                    <a:pt x="21438" y="21438"/>
                  </a:cubicBezTo>
                  <a:cubicBezTo>
                    <a:pt x="35164" y="7711"/>
                    <a:pt x="53781" y="0"/>
                    <a:pt x="73193" y="0"/>
                  </a:cubicBezTo>
                  <a:close/>
                </a:path>
              </a:pathLst>
            </a:custGeom>
            <a:solidFill>
              <a:srgbClr val="B4DBBB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420774" cy="14764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589994" y="3758773"/>
            <a:ext cx="5394501" cy="539450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7150"/>
              <a:ext cx="8128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r>
                <a:rPr lang="en-US" sz="2999" u="sng">
                  <a:solidFill>
                    <a:srgbClr val="000000"/>
                  </a:solidFill>
                  <a:latin typeface="Glacial Indifference Bold"/>
                </a:rPr>
                <a:t>Observations</a:t>
              </a:r>
            </a:p>
            <a:p>
              <a:pPr algn="ctr">
                <a:lnSpc>
                  <a:spcPts val="2999"/>
                </a:lnSpc>
              </a:pPr>
              <a:endParaRPr lang="en-US" sz="2999" u="sng">
                <a:solidFill>
                  <a:srgbClr val="000000"/>
                </a:solidFill>
                <a:latin typeface="Glacial Indifference Bold"/>
              </a:endParaRPr>
            </a:p>
            <a:p>
              <a:pPr marL="539749" lvl="1" indent="-269875">
                <a:lnSpc>
                  <a:spcPts val="49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lacial Indifference"/>
                </a:rPr>
                <a:t>Xicheng and Dongcheng are the most populated among the districts</a:t>
              </a:r>
            </a:p>
            <a:p>
              <a:pPr marL="539749" lvl="1" indent="-269875" algn="l">
                <a:lnSpc>
                  <a:spcPts val="49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lacial Indifference"/>
                </a:rPr>
                <a:t>Chongwen is not as populated despite being close to the business district </a:t>
              </a:r>
            </a:p>
            <a:p>
              <a:pPr algn="ctr">
                <a:lnSpc>
                  <a:spcPts val="2199"/>
                </a:lnSpc>
              </a:pPr>
              <a:endParaRPr lang="en-US" sz="2499">
                <a:solidFill>
                  <a:srgbClr val="000000"/>
                </a:solidFill>
                <a:latin typeface="Glacial Indifference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3702258"/>
            <a:ext cx="10179417" cy="5551732"/>
          </a:xfrm>
          <a:custGeom>
            <a:avLst/>
            <a:gdLst/>
            <a:ahLst/>
            <a:cxnLst/>
            <a:rect l="l" t="t" r="r" b="b"/>
            <a:pathLst>
              <a:path w="10179417" h="5551732">
                <a:moveTo>
                  <a:pt x="0" y="0"/>
                </a:moveTo>
                <a:lnTo>
                  <a:pt x="10179417" y="0"/>
                </a:lnTo>
                <a:lnTo>
                  <a:pt x="10179417" y="5551732"/>
                </a:lnTo>
                <a:lnTo>
                  <a:pt x="0" y="55517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0" name="TextBox 10"/>
          <p:cNvSpPr txBox="1"/>
          <p:nvPr/>
        </p:nvSpPr>
        <p:spPr>
          <a:xfrm>
            <a:off x="1044654" y="1637841"/>
            <a:ext cx="10915857" cy="956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69"/>
              </a:lnSpc>
            </a:pPr>
            <a:r>
              <a:rPr lang="en-US" sz="7269" spc="1017">
                <a:solidFill>
                  <a:srgbClr val="2B3825"/>
                </a:solidFill>
                <a:latin typeface="Glacial Indifference Bold"/>
              </a:rPr>
              <a:t>INSIGHT 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4654" y="3197433"/>
            <a:ext cx="1026544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B3825"/>
                </a:solidFill>
                <a:latin typeface="Glacial Indifference Bold"/>
              </a:rPr>
              <a:t>Choropleth map of community averages residing in each district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83686" y="3192309"/>
            <a:ext cx="3595276" cy="4416419"/>
          </a:xfrm>
          <a:custGeom>
            <a:avLst/>
            <a:gdLst/>
            <a:ahLst/>
            <a:cxnLst/>
            <a:rect l="l" t="t" r="r" b="b"/>
            <a:pathLst>
              <a:path w="3595276" h="4416419">
                <a:moveTo>
                  <a:pt x="0" y="0"/>
                </a:moveTo>
                <a:lnTo>
                  <a:pt x="3595275" y="0"/>
                </a:lnTo>
                <a:lnTo>
                  <a:pt x="3595275" y="4416419"/>
                </a:lnTo>
                <a:lnTo>
                  <a:pt x="0" y="44164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>
            <a:off x="9333699" y="4314392"/>
            <a:ext cx="381637" cy="3294337"/>
            <a:chOff x="0" y="0"/>
            <a:chExt cx="159848" cy="13798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9848" cy="1379829"/>
            </a:xfrm>
            <a:custGeom>
              <a:avLst/>
              <a:gdLst/>
              <a:ahLst/>
              <a:cxnLst/>
              <a:rect l="l" t="t" r="r" b="b"/>
              <a:pathLst>
                <a:path w="159848" h="1379829">
                  <a:moveTo>
                    <a:pt x="0" y="0"/>
                  </a:moveTo>
                  <a:lnTo>
                    <a:pt x="159848" y="0"/>
                  </a:lnTo>
                  <a:lnTo>
                    <a:pt x="159848" y="1379829"/>
                  </a:lnTo>
                  <a:lnTo>
                    <a:pt x="0" y="13798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59848" cy="14274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39677" y="3192309"/>
            <a:ext cx="3517600" cy="4416419"/>
          </a:xfrm>
          <a:custGeom>
            <a:avLst/>
            <a:gdLst/>
            <a:ahLst/>
            <a:cxnLst/>
            <a:rect l="l" t="t" r="r" b="b"/>
            <a:pathLst>
              <a:path w="3517600" h="4416419">
                <a:moveTo>
                  <a:pt x="0" y="0"/>
                </a:moveTo>
                <a:lnTo>
                  <a:pt x="3517600" y="0"/>
                </a:lnTo>
                <a:lnTo>
                  <a:pt x="3517600" y="4416419"/>
                </a:lnTo>
                <a:lnTo>
                  <a:pt x="0" y="44164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7" name="Freeform 7"/>
          <p:cNvSpPr/>
          <p:nvPr/>
        </p:nvSpPr>
        <p:spPr>
          <a:xfrm>
            <a:off x="3957277" y="3192309"/>
            <a:ext cx="3595276" cy="4416419"/>
          </a:xfrm>
          <a:custGeom>
            <a:avLst/>
            <a:gdLst/>
            <a:ahLst/>
            <a:cxnLst/>
            <a:rect l="l" t="t" r="r" b="b"/>
            <a:pathLst>
              <a:path w="3595276" h="4416419">
                <a:moveTo>
                  <a:pt x="0" y="0"/>
                </a:moveTo>
                <a:lnTo>
                  <a:pt x="3595275" y="0"/>
                </a:lnTo>
                <a:lnTo>
                  <a:pt x="3595275" y="4416419"/>
                </a:lnTo>
                <a:lnTo>
                  <a:pt x="0" y="44164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8" name="Group 8"/>
          <p:cNvGrpSpPr/>
          <p:nvPr/>
        </p:nvGrpSpPr>
        <p:grpSpPr>
          <a:xfrm>
            <a:off x="1458345" y="4105261"/>
            <a:ext cx="362625" cy="3503467"/>
            <a:chOff x="0" y="0"/>
            <a:chExt cx="151885" cy="14674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1885" cy="1467423"/>
            </a:xfrm>
            <a:custGeom>
              <a:avLst/>
              <a:gdLst/>
              <a:ahLst/>
              <a:cxnLst/>
              <a:rect l="l" t="t" r="r" b="b"/>
              <a:pathLst>
                <a:path w="151885" h="1467423">
                  <a:moveTo>
                    <a:pt x="0" y="0"/>
                  </a:moveTo>
                  <a:lnTo>
                    <a:pt x="151885" y="0"/>
                  </a:lnTo>
                  <a:lnTo>
                    <a:pt x="151885" y="1467423"/>
                  </a:lnTo>
                  <a:lnTo>
                    <a:pt x="0" y="14674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51885" cy="15150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691448" y="4314392"/>
            <a:ext cx="381637" cy="3294337"/>
            <a:chOff x="0" y="0"/>
            <a:chExt cx="159848" cy="137982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9848" cy="1379829"/>
            </a:xfrm>
            <a:custGeom>
              <a:avLst/>
              <a:gdLst/>
              <a:ahLst/>
              <a:cxnLst/>
              <a:rect l="l" t="t" r="r" b="b"/>
              <a:pathLst>
                <a:path w="159848" h="1379829">
                  <a:moveTo>
                    <a:pt x="0" y="0"/>
                  </a:moveTo>
                  <a:lnTo>
                    <a:pt x="159848" y="0"/>
                  </a:lnTo>
                  <a:lnTo>
                    <a:pt x="159848" y="1379829"/>
                  </a:lnTo>
                  <a:lnTo>
                    <a:pt x="0" y="13798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59848" cy="14274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836186" y="3192309"/>
            <a:ext cx="6012137" cy="4995284"/>
            <a:chOff x="0" y="0"/>
            <a:chExt cx="1583443" cy="131563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83443" cy="1315630"/>
            </a:xfrm>
            <a:custGeom>
              <a:avLst/>
              <a:gdLst/>
              <a:ahLst/>
              <a:cxnLst/>
              <a:rect l="l" t="t" r="r" b="b"/>
              <a:pathLst>
                <a:path w="1583443" h="1315630">
                  <a:moveTo>
                    <a:pt x="65673" y="0"/>
                  </a:moveTo>
                  <a:lnTo>
                    <a:pt x="1517770" y="0"/>
                  </a:lnTo>
                  <a:cubicBezTo>
                    <a:pt x="1535188" y="0"/>
                    <a:pt x="1551892" y="6919"/>
                    <a:pt x="1564208" y="19235"/>
                  </a:cubicBezTo>
                  <a:cubicBezTo>
                    <a:pt x="1576524" y="31551"/>
                    <a:pt x="1583443" y="48256"/>
                    <a:pt x="1583443" y="65673"/>
                  </a:cubicBezTo>
                  <a:lnTo>
                    <a:pt x="1583443" y="1249957"/>
                  </a:lnTo>
                  <a:cubicBezTo>
                    <a:pt x="1583443" y="1286227"/>
                    <a:pt x="1554040" y="1315630"/>
                    <a:pt x="1517770" y="1315630"/>
                  </a:cubicBezTo>
                  <a:lnTo>
                    <a:pt x="65673" y="1315630"/>
                  </a:lnTo>
                  <a:cubicBezTo>
                    <a:pt x="48256" y="1315630"/>
                    <a:pt x="31551" y="1308711"/>
                    <a:pt x="19235" y="1296395"/>
                  </a:cubicBezTo>
                  <a:cubicBezTo>
                    <a:pt x="6919" y="1284079"/>
                    <a:pt x="0" y="1267374"/>
                    <a:pt x="0" y="1249957"/>
                  </a:cubicBezTo>
                  <a:lnTo>
                    <a:pt x="0" y="65673"/>
                  </a:lnTo>
                  <a:cubicBezTo>
                    <a:pt x="0" y="48256"/>
                    <a:pt x="6919" y="31551"/>
                    <a:pt x="19235" y="19235"/>
                  </a:cubicBezTo>
                  <a:cubicBezTo>
                    <a:pt x="31551" y="6919"/>
                    <a:pt x="48256" y="0"/>
                    <a:pt x="65673" y="0"/>
                  </a:cubicBezTo>
                  <a:close/>
                </a:path>
              </a:pathLst>
            </a:custGeom>
            <a:solidFill>
              <a:srgbClr val="B4DBBB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583443" cy="1363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016679" y="3410304"/>
            <a:ext cx="5699642" cy="4701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1"/>
              </a:lnSpc>
            </a:pPr>
            <a:r>
              <a:rPr lang="en-US" sz="2415">
                <a:solidFill>
                  <a:srgbClr val="2B3825"/>
                </a:solidFill>
                <a:latin typeface="Glacial Indifference Bold"/>
              </a:rPr>
              <a:t>Focus: </a:t>
            </a:r>
            <a:r>
              <a:rPr lang="en-US" sz="2415">
                <a:solidFill>
                  <a:srgbClr val="2B3825"/>
                </a:solidFill>
                <a:latin typeface="Glacial Indifference"/>
              </a:rPr>
              <a:t>Chongwen</a:t>
            </a:r>
          </a:p>
          <a:p>
            <a:pPr marL="521450" lvl="1" indent="-260725">
              <a:lnSpc>
                <a:spcPts val="3381"/>
              </a:lnSpc>
              <a:buFont typeface="Arial"/>
              <a:buChar char="•"/>
            </a:pPr>
            <a:r>
              <a:rPr lang="en-US" sz="2415">
                <a:solidFill>
                  <a:srgbClr val="2B3825"/>
                </a:solidFill>
                <a:latin typeface="Glacial Indifference Bold"/>
              </a:rPr>
              <a:t>High Subway Accessibility: </a:t>
            </a:r>
            <a:r>
              <a:rPr lang="en-US" sz="2415">
                <a:solidFill>
                  <a:srgbClr val="2B3825"/>
                </a:solidFill>
                <a:latin typeface="Glacial Indifference"/>
              </a:rPr>
              <a:t>Third highest among the 7 districts.</a:t>
            </a:r>
          </a:p>
          <a:p>
            <a:pPr marL="521450" lvl="1" indent="-260725">
              <a:lnSpc>
                <a:spcPts val="3381"/>
              </a:lnSpc>
              <a:buFont typeface="Arial"/>
              <a:buChar char="•"/>
            </a:pPr>
            <a:r>
              <a:rPr lang="en-US" sz="2415">
                <a:solidFill>
                  <a:srgbClr val="2B3825"/>
                </a:solidFill>
                <a:latin typeface="Glacial Indifference Bold"/>
              </a:rPr>
              <a:t>Low Community Average: </a:t>
            </a:r>
            <a:r>
              <a:rPr lang="en-US" sz="2415">
                <a:solidFill>
                  <a:srgbClr val="2B3825"/>
                </a:solidFill>
                <a:latin typeface="Glacial Indifference"/>
              </a:rPr>
              <a:t>Ranks 5th in community average.</a:t>
            </a:r>
          </a:p>
          <a:p>
            <a:pPr marL="521450" lvl="1" indent="-260725">
              <a:lnSpc>
                <a:spcPts val="3381"/>
              </a:lnSpc>
              <a:buFont typeface="Arial"/>
              <a:buChar char="•"/>
            </a:pPr>
            <a:r>
              <a:rPr lang="en-US" sz="2415">
                <a:solidFill>
                  <a:srgbClr val="2B3825"/>
                </a:solidFill>
                <a:latin typeface="Glacial Indifference Bold"/>
              </a:rPr>
              <a:t>Low price/square metre:</a:t>
            </a:r>
            <a:r>
              <a:rPr lang="en-US" sz="2415">
                <a:solidFill>
                  <a:srgbClr val="2B3825"/>
                </a:solidFill>
                <a:latin typeface="Glacial Indifference"/>
              </a:rPr>
              <a:t> Third lowest compared to the other districts</a:t>
            </a:r>
          </a:p>
          <a:p>
            <a:pPr marL="521450" lvl="1" indent="-260725">
              <a:lnSpc>
                <a:spcPts val="3381"/>
              </a:lnSpc>
              <a:buFont typeface="Arial"/>
              <a:buChar char="•"/>
            </a:pPr>
            <a:r>
              <a:rPr lang="en-US" sz="2415">
                <a:solidFill>
                  <a:srgbClr val="2B3825"/>
                </a:solidFill>
                <a:latin typeface="Glacial Indifference Bold"/>
              </a:rPr>
              <a:t>Undervalued Position: </a:t>
            </a:r>
            <a:r>
              <a:rPr lang="en-US" sz="2415">
                <a:solidFill>
                  <a:srgbClr val="2B3825"/>
                </a:solidFill>
                <a:latin typeface="Glacial Indifference"/>
              </a:rPr>
              <a:t>Chongwen is undervalued, especially considering its proximity to the central area.</a:t>
            </a:r>
          </a:p>
          <a:p>
            <a:pPr>
              <a:lnSpc>
                <a:spcPts val="3381"/>
              </a:lnSpc>
              <a:spcBef>
                <a:spcPct val="0"/>
              </a:spcBef>
            </a:pPr>
            <a:endParaRPr lang="en-US" sz="2415">
              <a:solidFill>
                <a:srgbClr val="2B3825"/>
              </a:solidFill>
              <a:latin typeface="Glacial Indifference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26133" y="7583329"/>
            <a:ext cx="1560671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2B3825"/>
                </a:solidFill>
                <a:latin typeface="Canva Sans Bold"/>
              </a:rPr>
              <a:t>Subway %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177437" y="7551578"/>
            <a:ext cx="3091810" cy="86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2B3825"/>
                </a:solidFill>
                <a:latin typeface="Canva Sans Bold"/>
              </a:rPr>
              <a:t>Community Average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928227" y="7655917"/>
            <a:ext cx="3091810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2B3825"/>
                </a:solidFill>
                <a:latin typeface="Canva Sans Bold"/>
              </a:rPr>
              <a:t>Price/Sqm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85028" y="924868"/>
            <a:ext cx="12674454" cy="956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69"/>
              </a:lnSpc>
            </a:pPr>
            <a:r>
              <a:rPr lang="en-US" sz="7269" spc="1017">
                <a:solidFill>
                  <a:srgbClr val="2B3825"/>
                </a:solidFill>
                <a:latin typeface="Glacial Indifference Bold"/>
              </a:rPr>
              <a:t>RECOMMENDATION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12193" y="2213147"/>
            <a:ext cx="1068544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B3825"/>
                </a:solidFill>
                <a:latin typeface="Glacial Indifference Bold"/>
              </a:rPr>
              <a:t>Bar Charts of the chosen 7 districts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81708" y="2009731"/>
            <a:ext cx="7737030" cy="6267538"/>
            <a:chOff x="0" y="0"/>
            <a:chExt cx="2190454" cy="17744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90454" cy="1774422"/>
            </a:xfrm>
            <a:custGeom>
              <a:avLst/>
              <a:gdLst/>
              <a:ahLst/>
              <a:cxnLst/>
              <a:rect l="l" t="t" r="r" b="b"/>
              <a:pathLst>
                <a:path w="2190454" h="1774422">
                  <a:moveTo>
                    <a:pt x="0" y="0"/>
                  </a:moveTo>
                  <a:lnTo>
                    <a:pt x="2190454" y="0"/>
                  </a:lnTo>
                  <a:lnTo>
                    <a:pt x="2190454" y="1774422"/>
                  </a:lnTo>
                  <a:lnTo>
                    <a:pt x="0" y="1774422"/>
                  </a:lnTo>
                  <a:close/>
                </a:path>
              </a:pathLst>
            </a:custGeom>
            <a:solidFill>
              <a:srgbClr val="2B3825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2190454" cy="17363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332352" y="693959"/>
            <a:ext cx="1926948" cy="672023"/>
          </a:xfrm>
          <a:custGeom>
            <a:avLst/>
            <a:gdLst/>
            <a:ahLst/>
            <a:cxnLst/>
            <a:rect l="l" t="t" r="r" b="b"/>
            <a:pathLst>
              <a:path w="1926948" h="672023">
                <a:moveTo>
                  <a:pt x="0" y="0"/>
                </a:moveTo>
                <a:lnTo>
                  <a:pt x="1926948" y="0"/>
                </a:lnTo>
                <a:lnTo>
                  <a:pt x="1926948" y="672023"/>
                </a:lnTo>
                <a:lnTo>
                  <a:pt x="0" y="672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Freeform 6"/>
          <p:cNvSpPr/>
          <p:nvPr/>
        </p:nvSpPr>
        <p:spPr>
          <a:xfrm>
            <a:off x="1028700" y="1633849"/>
            <a:ext cx="7981797" cy="6247708"/>
          </a:xfrm>
          <a:custGeom>
            <a:avLst/>
            <a:gdLst/>
            <a:ahLst/>
            <a:cxnLst/>
            <a:rect l="l" t="t" r="r" b="b"/>
            <a:pathLst>
              <a:path w="7981797" h="6247708">
                <a:moveTo>
                  <a:pt x="0" y="0"/>
                </a:moveTo>
                <a:lnTo>
                  <a:pt x="7981797" y="0"/>
                </a:lnTo>
                <a:lnTo>
                  <a:pt x="7981797" y="6247708"/>
                </a:lnTo>
                <a:lnTo>
                  <a:pt x="0" y="6247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259" r="-8006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7" name="TextBox 7"/>
          <p:cNvSpPr txBox="1"/>
          <p:nvPr/>
        </p:nvSpPr>
        <p:spPr>
          <a:xfrm>
            <a:off x="10098169" y="5299509"/>
            <a:ext cx="7350475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 spc="82">
                <a:solidFill>
                  <a:srgbClr val="2B3825"/>
                </a:solidFill>
                <a:latin typeface="Glacial Indifference"/>
              </a:rPr>
              <a:t>How do housing prices change over time?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98169" y="2158752"/>
            <a:ext cx="7024172" cy="1870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69"/>
              </a:lnSpc>
            </a:pPr>
            <a:r>
              <a:rPr lang="en-US" sz="7269" spc="1017">
                <a:solidFill>
                  <a:srgbClr val="2B3825"/>
                </a:solidFill>
                <a:latin typeface="Glacial Indifference Bold"/>
              </a:rPr>
              <a:t>QUESTION 2 </a:t>
            </a:r>
          </a:p>
          <a:p>
            <a:pPr>
              <a:lnSpc>
                <a:spcPts val="7269"/>
              </a:lnSpc>
            </a:pPr>
            <a:r>
              <a:rPr lang="en-US" sz="7269" spc="1017">
                <a:solidFill>
                  <a:srgbClr val="2B3825"/>
                </a:solidFill>
                <a:latin typeface="Glacial Indifference Bold"/>
              </a:rPr>
              <a:t>LEVEL 2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32352" y="693959"/>
            <a:ext cx="1926948" cy="672023"/>
          </a:xfrm>
          <a:custGeom>
            <a:avLst/>
            <a:gdLst/>
            <a:ahLst/>
            <a:cxnLst/>
            <a:rect l="l" t="t" r="r" b="b"/>
            <a:pathLst>
              <a:path w="1926948" h="672023">
                <a:moveTo>
                  <a:pt x="0" y="0"/>
                </a:moveTo>
                <a:lnTo>
                  <a:pt x="1926948" y="0"/>
                </a:lnTo>
                <a:lnTo>
                  <a:pt x="1926948" y="672023"/>
                </a:lnTo>
                <a:lnTo>
                  <a:pt x="0" y="672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>
            <a:off x="9351924" y="1494966"/>
            <a:ext cx="7546607" cy="7795787"/>
          </a:xfrm>
          <a:custGeom>
            <a:avLst/>
            <a:gdLst/>
            <a:ahLst/>
            <a:cxnLst/>
            <a:rect l="l" t="t" r="r" b="b"/>
            <a:pathLst>
              <a:path w="7546607" h="7795787">
                <a:moveTo>
                  <a:pt x="0" y="0"/>
                </a:moveTo>
                <a:lnTo>
                  <a:pt x="7546606" y="0"/>
                </a:lnTo>
                <a:lnTo>
                  <a:pt x="7546606" y="7795787"/>
                </a:lnTo>
                <a:lnTo>
                  <a:pt x="0" y="77957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TextBox 4"/>
          <p:cNvSpPr txBox="1"/>
          <p:nvPr/>
        </p:nvSpPr>
        <p:spPr>
          <a:xfrm>
            <a:off x="1044654" y="1508857"/>
            <a:ext cx="8099346" cy="956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69"/>
              </a:lnSpc>
            </a:pPr>
            <a:r>
              <a:rPr lang="en-US" sz="7269" spc="1017">
                <a:solidFill>
                  <a:srgbClr val="2B3825"/>
                </a:solidFill>
                <a:latin typeface="Glacial Indifference Bold"/>
              </a:rPr>
              <a:t>INSIGHT 1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238467"/>
            <a:ext cx="7414181" cy="6178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2B3825"/>
                </a:solidFill>
                <a:latin typeface="Glacial Indifference Bold"/>
              </a:rPr>
              <a:t>Observation:</a:t>
            </a:r>
          </a:p>
          <a:p>
            <a:pPr marL="755651" lvl="1" indent="-377825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2B3825"/>
                </a:solidFill>
                <a:latin typeface="Glacial Indifference"/>
              </a:rPr>
              <a:t>Average property prices per square metre show a </a:t>
            </a:r>
            <a:r>
              <a:rPr lang="en-US" sz="3500">
                <a:solidFill>
                  <a:srgbClr val="2B3825"/>
                </a:solidFill>
                <a:latin typeface="Glacial Indifference Bold"/>
              </a:rPr>
              <a:t>general upward trend </a:t>
            </a:r>
            <a:r>
              <a:rPr lang="en-US" sz="3500">
                <a:solidFill>
                  <a:srgbClr val="2B3825"/>
                </a:solidFill>
                <a:latin typeface="Glacial Indifference"/>
              </a:rPr>
              <a:t>from 2012 to 2017 across all building categories</a:t>
            </a:r>
          </a:p>
          <a:p>
            <a:pPr>
              <a:lnSpc>
                <a:spcPts val="4900"/>
              </a:lnSpc>
              <a:spcBef>
                <a:spcPct val="0"/>
              </a:spcBef>
            </a:pPr>
            <a:endParaRPr lang="en-US" sz="3500">
              <a:solidFill>
                <a:srgbClr val="2B3825"/>
              </a:solidFill>
              <a:latin typeface="Glacial Indifference"/>
            </a:endParaRPr>
          </a:p>
          <a:p>
            <a:pPr marL="755651" lvl="1" indent="-377825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2B3825"/>
                </a:solidFill>
                <a:latin typeface="Glacial Indifference"/>
              </a:rPr>
              <a:t>The average property prices for towers, plates and combination of the two exhibit a </a:t>
            </a:r>
            <a:r>
              <a:rPr lang="en-US" sz="3500">
                <a:solidFill>
                  <a:srgbClr val="2B3825"/>
                </a:solidFill>
                <a:latin typeface="Glacial Indifference Bold"/>
              </a:rPr>
              <a:t>slight decrease</a:t>
            </a:r>
            <a:r>
              <a:rPr lang="en-US" sz="3500">
                <a:solidFill>
                  <a:srgbClr val="2B3825"/>
                </a:solidFill>
                <a:latin typeface="Glacial Indifference"/>
              </a:rPr>
              <a:t> from 2017 to 2018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318081" y="5576240"/>
            <a:ext cx="9070673" cy="6428839"/>
          </a:xfrm>
          <a:custGeom>
            <a:avLst/>
            <a:gdLst/>
            <a:ahLst/>
            <a:cxnLst/>
            <a:rect l="l" t="t" r="r" b="b"/>
            <a:pathLst>
              <a:path w="9070673" h="6428839">
                <a:moveTo>
                  <a:pt x="0" y="0"/>
                </a:moveTo>
                <a:lnTo>
                  <a:pt x="9070673" y="0"/>
                </a:lnTo>
                <a:lnTo>
                  <a:pt x="9070673" y="6428840"/>
                </a:lnTo>
                <a:lnTo>
                  <a:pt x="0" y="6428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5576240"/>
            <a:chOff x="0" y="0"/>
            <a:chExt cx="24384000" cy="743498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t="27160" b="27160"/>
            <a:stretch>
              <a:fillRect/>
            </a:stretch>
          </p:blipFill>
          <p:spPr>
            <a:xfrm>
              <a:off x="0" y="0"/>
              <a:ext cx="24384000" cy="7434987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295333" y="4394924"/>
            <a:ext cx="11784031" cy="956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69"/>
              </a:lnSpc>
            </a:pPr>
            <a:r>
              <a:rPr lang="en-US" sz="7269" spc="1017">
                <a:solidFill>
                  <a:srgbClr val="FFFFFF"/>
                </a:solidFill>
                <a:latin typeface="Glacial Indifference Bold"/>
              </a:rPr>
              <a:t>TABLE OF CONTENTS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0500" y="6193790"/>
            <a:ext cx="10179542" cy="3335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2" lvl="1" indent="-518161" algn="just">
              <a:lnSpc>
                <a:spcPts val="6720"/>
              </a:lnSpc>
              <a:buAutoNum type="arabicPeriod"/>
            </a:pPr>
            <a:r>
              <a:rPr lang="en-US" sz="4800">
                <a:solidFill>
                  <a:srgbClr val="2B3825"/>
                </a:solidFill>
                <a:latin typeface="Canva Sans Bold"/>
              </a:rPr>
              <a:t> CONTEXT</a:t>
            </a:r>
          </a:p>
          <a:p>
            <a:pPr marL="1036322" lvl="1" indent="-518161" algn="just">
              <a:lnSpc>
                <a:spcPts val="6720"/>
              </a:lnSpc>
              <a:buAutoNum type="arabicPeriod"/>
            </a:pPr>
            <a:r>
              <a:rPr lang="en-US" sz="4800">
                <a:solidFill>
                  <a:srgbClr val="2B3825"/>
                </a:solidFill>
                <a:latin typeface="Canva Sans Bold"/>
              </a:rPr>
              <a:t> DATASET EXPLORATION</a:t>
            </a:r>
          </a:p>
          <a:p>
            <a:pPr marL="1014732" lvl="1" indent="-507366" algn="just">
              <a:lnSpc>
                <a:spcPts val="6580"/>
              </a:lnSpc>
              <a:buAutoNum type="arabicPeriod"/>
            </a:pPr>
            <a:r>
              <a:rPr lang="en-US" sz="4700">
                <a:solidFill>
                  <a:srgbClr val="2B3825"/>
                </a:solidFill>
                <a:latin typeface="Canva Sans Bold"/>
              </a:rPr>
              <a:t> DATA ANALYSIS  </a:t>
            </a:r>
          </a:p>
          <a:p>
            <a:pPr marL="1036322" lvl="1" indent="-518161" algn="just">
              <a:lnSpc>
                <a:spcPts val="6720"/>
              </a:lnSpc>
              <a:buAutoNum type="arabicPeriod"/>
            </a:pPr>
            <a:r>
              <a:rPr lang="en-US" sz="4800">
                <a:solidFill>
                  <a:srgbClr val="2B3825"/>
                </a:solidFill>
                <a:latin typeface="Canva Sans Bold"/>
              </a:rPr>
              <a:t> SUMMARY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32352" y="693959"/>
            <a:ext cx="1926948" cy="672023"/>
          </a:xfrm>
          <a:custGeom>
            <a:avLst/>
            <a:gdLst/>
            <a:ahLst/>
            <a:cxnLst/>
            <a:rect l="l" t="t" r="r" b="b"/>
            <a:pathLst>
              <a:path w="1926948" h="672023">
                <a:moveTo>
                  <a:pt x="0" y="0"/>
                </a:moveTo>
                <a:lnTo>
                  <a:pt x="1926948" y="0"/>
                </a:lnTo>
                <a:lnTo>
                  <a:pt x="1926948" y="672023"/>
                </a:lnTo>
                <a:lnTo>
                  <a:pt x="0" y="672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>
            <a:off x="9865185" y="2099993"/>
            <a:ext cx="7812683" cy="5214966"/>
            <a:chOff x="0" y="0"/>
            <a:chExt cx="2206136" cy="14725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06136" cy="1472596"/>
            </a:xfrm>
            <a:custGeom>
              <a:avLst/>
              <a:gdLst/>
              <a:ahLst/>
              <a:cxnLst/>
              <a:rect l="l" t="t" r="r" b="b"/>
              <a:pathLst>
                <a:path w="2206136" h="1472596">
                  <a:moveTo>
                    <a:pt x="0" y="0"/>
                  </a:moveTo>
                  <a:lnTo>
                    <a:pt x="2206136" y="0"/>
                  </a:lnTo>
                  <a:lnTo>
                    <a:pt x="2206136" y="1472596"/>
                  </a:lnTo>
                  <a:lnTo>
                    <a:pt x="0" y="1472596"/>
                  </a:lnTo>
                  <a:close/>
                </a:path>
              </a:pathLst>
            </a:custGeom>
            <a:solidFill>
              <a:srgbClr val="2B3825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2206136" cy="14344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144000" y="2673271"/>
            <a:ext cx="7941231" cy="5707799"/>
          </a:xfrm>
          <a:custGeom>
            <a:avLst/>
            <a:gdLst/>
            <a:ahLst/>
            <a:cxnLst/>
            <a:rect l="l" t="t" r="r" b="b"/>
            <a:pathLst>
              <a:path w="7941231" h="5707799">
                <a:moveTo>
                  <a:pt x="0" y="0"/>
                </a:moveTo>
                <a:lnTo>
                  <a:pt x="7941231" y="0"/>
                </a:lnTo>
                <a:lnTo>
                  <a:pt x="7941231" y="5707798"/>
                </a:lnTo>
                <a:lnTo>
                  <a:pt x="0" y="57077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7575" b="-91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7" name="TextBox 7"/>
          <p:cNvSpPr txBox="1"/>
          <p:nvPr/>
        </p:nvSpPr>
        <p:spPr>
          <a:xfrm>
            <a:off x="1028700" y="2974156"/>
            <a:ext cx="12672089" cy="2266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67"/>
              </a:lnSpc>
            </a:pPr>
            <a:r>
              <a:rPr lang="en-US" sz="8767" spc="1227">
                <a:solidFill>
                  <a:srgbClr val="2B3825"/>
                </a:solidFill>
                <a:latin typeface="Glacial Indifference Bold"/>
              </a:rPr>
              <a:t>QUESTION 2</a:t>
            </a:r>
          </a:p>
          <a:p>
            <a:pPr>
              <a:lnSpc>
                <a:spcPts val="8767"/>
              </a:lnSpc>
            </a:pPr>
            <a:r>
              <a:rPr lang="en-US" sz="8767" spc="1227">
                <a:solidFill>
                  <a:srgbClr val="2B3825"/>
                </a:solidFill>
                <a:latin typeface="Glacial Indifference Bold"/>
              </a:rPr>
              <a:t>LEVEL 3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450970"/>
            <a:ext cx="7023116" cy="1225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2B3825"/>
                </a:solidFill>
                <a:latin typeface="Glacial Indifference"/>
              </a:rPr>
              <a:t>How does the consumer’s preference change over time?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65805" y="845255"/>
            <a:ext cx="7421949" cy="4293573"/>
          </a:xfrm>
          <a:custGeom>
            <a:avLst/>
            <a:gdLst/>
            <a:ahLst/>
            <a:cxnLst/>
            <a:rect l="l" t="t" r="r" b="b"/>
            <a:pathLst>
              <a:path w="7421949" h="4293573">
                <a:moveTo>
                  <a:pt x="0" y="0"/>
                </a:moveTo>
                <a:lnTo>
                  <a:pt x="7421949" y="0"/>
                </a:lnTo>
                <a:lnTo>
                  <a:pt x="7421949" y="4293572"/>
                </a:lnTo>
                <a:lnTo>
                  <a:pt x="0" y="42935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>
            <a:off x="15332352" y="693959"/>
            <a:ext cx="1926948" cy="672023"/>
          </a:xfrm>
          <a:custGeom>
            <a:avLst/>
            <a:gdLst/>
            <a:ahLst/>
            <a:cxnLst/>
            <a:rect l="l" t="t" r="r" b="b"/>
            <a:pathLst>
              <a:path w="1926948" h="672023">
                <a:moveTo>
                  <a:pt x="0" y="0"/>
                </a:moveTo>
                <a:lnTo>
                  <a:pt x="1926948" y="0"/>
                </a:lnTo>
                <a:lnTo>
                  <a:pt x="1926948" y="672023"/>
                </a:lnTo>
                <a:lnTo>
                  <a:pt x="0" y="6720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AutoShape 4"/>
          <p:cNvSpPr/>
          <p:nvPr/>
        </p:nvSpPr>
        <p:spPr>
          <a:xfrm flipV="1">
            <a:off x="11408773" y="969080"/>
            <a:ext cx="0" cy="3777518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SG"/>
          </a:p>
        </p:txBody>
      </p:sp>
      <p:sp>
        <p:nvSpPr>
          <p:cNvPr id="5" name="Freeform 5"/>
          <p:cNvSpPr/>
          <p:nvPr/>
        </p:nvSpPr>
        <p:spPr>
          <a:xfrm>
            <a:off x="9011768" y="5518240"/>
            <a:ext cx="7375985" cy="4329900"/>
          </a:xfrm>
          <a:custGeom>
            <a:avLst/>
            <a:gdLst/>
            <a:ahLst/>
            <a:cxnLst/>
            <a:rect l="l" t="t" r="r" b="b"/>
            <a:pathLst>
              <a:path w="7375985" h="4329900">
                <a:moveTo>
                  <a:pt x="0" y="0"/>
                </a:moveTo>
                <a:lnTo>
                  <a:pt x="7375986" y="0"/>
                </a:lnTo>
                <a:lnTo>
                  <a:pt x="7375986" y="4329900"/>
                </a:lnTo>
                <a:lnTo>
                  <a:pt x="0" y="43299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6998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TextBox 6"/>
          <p:cNvSpPr txBox="1"/>
          <p:nvPr/>
        </p:nvSpPr>
        <p:spPr>
          <a:xfrm>
            <a:off x="866458" y="1172845"/>
            <a:ext cx="8099346" cy="956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69"/>
              </a:lnSpc>
            </a:pPr>
            <a:r>
              <a:rPr lang="en-US" sz="7269" spc="1017">
                <a:solidFill>
                  <a:srgbClr val="2B3825"/>
                </a:solidFill>
                <a:latin typeface="Glacial Indifference Bold"/>
              </a:rPr>
              <a:t>INSIGHT 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398364"/>
            <a:ext cx="7505480" cy="6924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2B3825"/>
                </a:solidFill>
                <a:latin typeface="Glacial Indifference Bold"/>
              </a:rPr>
              <a:t>Observation:</a:t>
            </a:r>
          </a:p>
          <a:p>
            <a:pPr marL="647703" lvl="1" indent="-323852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B3825"/>
                </a:solidFill>
                <a:latin typeface="Glacial Indifference"/>
              </a:rPr>
              <a:t>Even though there is an overall positive correlation between price and DOM (before filter), there appears to be a trend where the property prices decrease with longer DOM (&gt;250)</a:t>
            </a:r>
          </a:p>
          <a:p>
            <a:pPr marL="647703" lvl="1" indent="-323852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B3825"/>
                </a:solidFill>
                <a:latin typeface="Glacial Indifference"/>
              </a:rPr>
              <a:t>After filtering out DOMs that are below 250, we observe a negative correlation between price and DOM</a:t>
            </a:r>
          </a:p>
          <a:p>
            <a:pPr marL="647703" lvl="1" indent="-323852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B3825"/>
                </a:solidFill>
                <a:latin typeface="Glacial Indifference"/>
              </a:rPr>
              <a:t>There is high variability in early DOM, which suggests that </a:t>
            </a:r>
            <a:r>
              <a:rPr lang="en-US" sz="3000">
                <a:solidFill>
                  <a:srgbClr val="2B3825"/>
                </a:solidFill>
                <a:latin typeface="Glacial Indifference Bold"/>
              </a:rPr>
              <a:t>properties that are listed recently can sell at a higher range of price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335184"/>
            <a:ext cx="311381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2B3825"/>
                </a:solidFill>
                <a:latin typeface="Glacial Indifference Bold"/>
              </a:rPr>
              <a:t>Before filter (All DOMs):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00" y="5081677"/>
            <a:ext cx="422820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2B3825"/>
                </a:solidFill>
                <a:latin typeface="Glacial Indifference Bold"/>
              </a:rPr>
              <a:t>After filter (DOMs above 250):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19827" y="7047056"/>
            <a:ext cx="3275999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3131"/>
                </a:solidFill>
                <a:latin typeface="Glacial Indifference Bold"/>
              </a:rPr>
              <a:t>negative correlation: -0.175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32352" y="693959"/>
            <a:ext cx="1926948" cy="672023"/>
          </a:xfrm>
          <a:custGeom>
            <a:avLst/>
            <a:gdLst/>
            <a:ahLst/>
            <a:cxnLst/>
            <a:rect l="l" t="t" r="r" b="b"/>
            <a:pathLst>
              <a:path w="1926948" h="672023">
                <a:moveTo>
                  <a:pt x="0" y="0"/>
                </a:moveTo>
                <a:lnTo>
                  <a:pt x="1926948" y="0"/>
                </a:lnTo>
                <a:lnTo>
                  <a:pt x="1926948" y="672023"/>
                </a:lnTo>
                <a:lnTo>
                  <a:pt x="0" y="672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>
            <a:off x="10597283" y="1494966"/>
            <a:ext cx="6079996" cy="7763334"/>
          </a:xfrm>
          <a:custGeom>
            <a:avLst/>
            <a:gdLst/>
            <a:ahLst/>
            <a:cxnLst/>
            <a:rect l="l" t="t" r="r" b="b"/>
            <a:pathLst>
              <a:path w="6079996" h="7763334">
                <a:moveTo>
                  <a:pt x="0" y="0"/>
                </a:moveTo>
                <a:lnTo>
                  <a:pt x="6079995" y="0"/>
                </a:lnTo>
                <a:lnTo>
                  <a:pt x="6079995" y="7763334"/>
                </a:lnTo>
                <a:lnTo>
                  <a:pt x="0" y="77633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2509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TextBox 4"/>
          <p:cNvSpPr txBox="1"/>
          <p:nvPr/>
        </p:nvSpPr>
        <p:spPr>
          <a:xfrm>
            <a:off x="1028700" y="1172845"/>
            <a:ext cx="10915857" cy="956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69"/>
              </a:lnSpc>
            </a:pPr>
            <a:r>
              <a:rPr lang="en-US" sz="7269" spc="1017">
                <a:solidFill>
                  <a:srgbClr val="2B3825"/>
                </a:solidFill>
                <a:latin typeface="Glacial Indifference Bold"/>
              </a:rPr>
              <a:t>INSIGHT 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813099"/>
            <a:ext cx="8566653" cy="6178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2B3825"/>
                </a:solidFill>
                <a:latin typeface="Glacial Indifference Bold"/>
              </a:rPr>
              <a:t>Link between DOM and Property Price</a:t>
            </a:r>
          </a:p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2B3825"/>
                </a:solidFill>
                <a:latin typeface="Glacial Indifference"/>
              </a:rPr>
              <a:t>The average </a:t>
            </a:r>
            <a:r>
              <a:rPr lang="en-US" sz="3500">
                <a:solidFill>
                  <a:srgbClr val="2B3825"/>
                </a:solidFill>
                <a:latin typeface="Glacial Indifference Bold"/>
              </a:rPr>
              <a:t>property prices in Beijing increase steadily</a:t>
            </a:r>
            <a:r>
              <a:rPr lang="en-US" sz="3500">
                <a:solidFill>
                  <a:srgbClr val="2B3825"/>
                </a:solidFill>
                <a:latin typeface="Glacial Indifference"/>
              </a:rPr>
              <a:t> from 2012 to 2015 before showing a sharper increase from 2015 to 2017</a:t>
            </a:r>
          </a:p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2B3825"/>
                </a:solidFill>
                <a:latin typeface="Glacial Indifference"/>
              </a:rPr>
              <a:t>Similar trend is observed for the average DOM against Year graph, where the average DOM remains mostly unchanged until 2015, and skyrocketed afterwards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32352" y="693959"/>
            <a:ext cx="1926948" cy="672023"/>
          </a:xfrm>
          <a:custGeom>
            <a:avLst/>
            <a:gdLst/>
            <a:ahLst/>
            <a:cxnLst/>
            <a:rect l="l" t="t" r="r" b="b"/>
            <a:pathLst>
              <a:path w="1926948" h="672023">
                <a:moveTo>
                  <a:pt x="0" y="0"/>
                </a:moveTo>
                <a:lnTo>
                  <a:pt x="1926948" y="0"/>
                </a:lnTo>
                <a:lnTo>
                  <a:pt x="1926948" y="672023"/>
                </a:lnTo>
                <a:lnTo>
                  <a:pt x="0" y="672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TextBox 3"/>
          <p:cNvSpPr txBox="1"/>
          <p:nvPr/>
        </p:nvSpPr>
        <p:spPr>
          <a:xfrm>
            <a:off x="1028700" y="1172845"/>
            <a:ext cx="8099346" cy="956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69"/>
              </a:lnSpc>
            </a:pPr>
            <a:r>
              <a:rPr lang="en-US" sz="7269" spc="1017">
                <a:solidFill>
                  <a:srgbClr val="2B3825"/>
                </a:solidFill>
                <a:latin typeface="Glacial Indifference Bold"/>
              </a:rPr>
              <a:t>INSIGHT 2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956392" y="2585602"/>
            <a:ext cx="14375215" cy="5873976"/>
            <a:chOff x="0" y="0"/>
            <a:chExt cx="3786065" cy="15470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86065" cy="1547055"/>
            </a:xfrm>
            <a:custGeom>
              <a:avLst/>
              <a:gdLst/>
              <a:ahLst/>
              <a:cxnLst/>
              <a:rect l="l" t="t" r="r" b="b"/>
              <a:pathLst>
                <a:path w="3786065" h="1547055">
                  <a:moveTo>
                    <a:pt x="27467" y="0"/>
                  </a:moveTo>
                  <a:lnTo>
                    <a:pt x="3758598" y="0"/>
                  </a:lnTo>
                  <a:cubicBezTo>
                    <a:pt x="3765883" y="0"/>
                    <a:pt x="3772869" y="2894"/>
                    <a:pt x="3778020" y="8045"/>
                  </a:cubicBezTo>
                  <a:cubicBezTo>
                    <a:pt x="3783171" y="13196"/>
                    <a:pt x="3786065" y="20182"/>
                    <a:pt x="3786065" y="27467"/>
                  </a:cubicBezTo>
                  <a:lnTo>
                    <a:pt x="3786065" y="1519589"/>
                  </a:lnTo>
                  <a:cubicBezTo>
                    <a:pt x="3786065" y="1534758"/>
                    <a:pt x="3773768" y="1547055"/>
                    <a:pt x="3758598" y="1547055"/>
                  </a:cubicBezTo>
                  <a:lnTo>
                    <a:pt x="27467" y="1547055"/>
                  </a:lnTo>
                  <a:cubicBezTo>
                    <a:pt x="12297" y="1547055"/>
                    <a:pt x="0" y="1534758"/>
                    <a:pt x="0" y="1519589"/>
                  </a:cubicBezTo>
                  <a:lnTo>
                    <a:pt x="0" y="27467"/>
                  </a:lnTo>
                  <a:cubicBezTo>
                    <a:pt x="0" y="12297"/>
                    <a:pt x="12297" y="0"/>
                    <a:pt x="27467" y="0"/>
                  </a:cubicBezTo>
                  <a:close/>
                </a:path>
              </a:pathLst>
            </a:custGeom>
            <a:solidFill>
              <a:srgbClr val="B4DBBB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786065" cy="15946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527892" y="2917616"/>
            <a:ext cx="13359720" cy="494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2B3825"/>
                </a:solidFill>
                <a:latin typeface="Glacial Indifference Bold"/>
              </a:rPr>
              <a:t>Possible reasons for link between DOM and Property Price</a:t>
            </a:r>
          </a:p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2B3825"/>
                </a:solidFill>
                <a:latin typeface="Glacial Indifference"/>
              </a:rPr>
              <a:t>As property prices increase, consumers take a longer time to contemplate their purchasing decisions, which might lead to the high DOM</a:t>
            </a:r>
          </a:p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2B3825"/>
                </a:solidFill>
                <a:latin typeface="Glacial Indifference"/>
              </a:rPr>
              <a:t>A prolonged DOM can sometimes be linked with less desirability, as many might presume there are issues with the property</a:t>
            </a:r>
          </a:p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2B3825"/>
                </a:solidFill>
                <a:latin typeface="Glacial Indifference"/>
              </a:rPr>
              <a:t>Might have decrease in consumer confidence in the Beijing real estate market in recent years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78178" y="7821403"/>
            <a:ext cx="311354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2B3825"/>
                </a:solidFill>
                <a:latin typeface="Glacial Indifference"/>
              </a:rPr>
              <a:t>(Opendoor, 2022)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32352" y="693959"/>
            <a:ext cx="1926948" cy="672023"/>
          </a:xfrm>
          <a:custGeom>
            <a:avLst/>
            <a:gdLst/>
            <a:ahLst/>
            <a:cxnLst/>
            <a:rect l="l" t="t" r="r" b="b"/>
            <a:pathLst>
              <a:path w="1926948" h="672023">
                <a:moveTo>
                  <a:pt x="0" y="0"/>
                </a:moveTo>
                <a:lnTo>
                  <a:pt x="1926948" y="0"/>
                </a:lnTo>
                <a:lnTo>
                  <a:pt x="1926948" y="672023"/>
                </a:lnTo>
                <a:lnTo>
                  <a:pt x="0" y="672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TextBox 3"/>
          <p:cNvSpPr txBox="1"/>
          <p:nvPr/>
        </p:nvSpPr>
        <p:spPr>
          <a:xfrm>
            <a:off x="1028700" y="1134745"/>
            <a:ext cx="14732829" cy="161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00"/>
              </a:lnSpc>
            </a:pPr>
            <a:r>
              <a:rPr lang="en-US" sz="6200" spc="868">
                <a:solidFill>
                  <a:srgbClr val="2B3825"/>
                </a:solidFill>
                <a:latin typeface="Glacial Indifference Bold"/>
              </a:rPr>
              <a:t>RECOMMENDATION </a:t>
            </a:r>
          </a:p>
          <a:p>
            <a:pPr>
              <a:lnSpc>
                <a:spcPts val="6200"/>
              </a:lnSpc>
            </a:pPr>
            <a:endParaRPr lang="en-US" sz="6200" spc="868">
              <a:solidFill>
                <a:srgbClr val="2B3825"/>
              </a:solidFill>
              <a:latin typeface="Glacial Indifference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920611" y="3273879"/>
            <a:ext cx="14375215" cy="3739243"/>
            <a:chOff x="0" y="0"/>
            <a:chExt cx="3786065" cy="98482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86065" cy="984821"/>
            </a:xfrm>
            <a:custGeom>
              <a:avLst/>
              <a:gdLst/>
              <a:ahLst/>
              <a:cxnLst/>
              <a:rect l="l" t="t" r="r" b="b"/>
              <a:pathLst>
                <a:path w="3786065" h="984821">
                  <a:moveTo>
                    <a:pt x="27467" y="0"/>
                  </a:moveTo>
                  <a:lnTo>
                    <a:pt x="3758598" y="0"/>
                  </a:lnTo>
                  <a:cubicBezTo>
                    <a:pt x="3765883" y="0"/>
                    <a:pt x="3772869" y="2894"/>
                    <a:pt x="3778020" y="8045"/>
                  </a:cubicBezTo>
                  <a:cubicBezTo>
                    <a:pt x="3783171" y="13196"/>
                    <a:pt x="3786065" y="20182"/>
                    <a:pt x="3786065" y="27467"/>
                  </a:cubicBezTo>
                  <a:lnTo>
                    <a:pt x="3786065" y="957355"/>
                  </a:lnTo>
                  <a:cubicBezTo>
                    <a:pt x="3786065" y="972524"/>
                    <a:pt x="3773768" y="984821"/>
                    <a:pt x="3758598" y="984821"/>
                  </a:cubicBezTo>
                  <a:lnTo>
                    <a:pt x="27467" y="984821"/>
                  </a:lnTo>
                  <a:cubicBezTo>
                    <a:pt x="12297" y="984821"/>
                    <a:pt x="0" y="972524"/>
                    <a:pt x="0" y="957355"/>
                  </a:cubicBezTo>
                  <a:lnTo>
                    <a:pt x="0" y="27467"/>
                  </a:lnTo>
                  <a:cubicBezTo>
                    <a:pt x="0" y="12297"/>
                    <a:pt x="12297" y="0"/>
                    <a:pt x="27467" y="0"/>
                  </a:cubicBezTo>
                  <a:close/>
                </a:path>
              </a:pathLst>
            </a:custGeom>
            <a:solidFill>
              <a:srgbClr val="B4DBBB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786065" cy="1032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111160" y="3563938"/>
            <a:ext cx="13359720" cy="308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2B3825"/>
                </a:solidFill>
                <a:latin typeface="Glacial Indifference Bold"/>
              </a:rPr>
              <a:t>Key Recommendation:</a:t>
            </a:r>
          </a:p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2B3825"/>
                </a:solidFill>
                <a:latin typeface="Glacial Indifference"/>
              </a:rPr>
              <a:t>To keep the prices of the properties competitive, the prime time to sell the properties is within the first 250 days of listing</a:t>
            </a:r>
          </a:p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2B3825"/>
                </a:solidFill>
                <a:latin typeface="Glacial Indifference"/>
              </a:rPr>
              <a:t>Properties that do not sell well can be considered for relisting or price reduction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32352" y="693959"/>
            <a:ext cx="1926948" cy="672023"/>
          </a:xfrm>
          <a:custGeom>
            <a:avLst/>
            <a:gdLst/>
            <a:ahLst/>
            <a:cxnLst/>
            <a:rect l="l" t="t" r="r" b="b"/>
            <a:pathLst>
              <a:path w="1926948" h="672023">
                <a:moveTo>
                  <a:pt x="0" y="0"/>
                </a:moveTo>
                <a:lnTo>
                  <a:pt x="1926948" y="0"/>
                </a:lnTo>
                <a:lnTo>
                  <a:pt x="1926948" y="672023"/>
                </a:lnTo>
                <a:lnTo>
                  <a:pt x="0" y="672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>
            <a:off x="9558781" y="3016114"/>
            <a:ext cx="8108478" cy="5229746"/>
            <a:chOff x="0" y="0"/>
            <a:chExt cx="2562662" cy="16528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62662" cy="1652846"/>
            </a:xfrm>
            <a:custGeom>
              <a:avLst/>
              <a:gdLst/>
              <a:ahLst/>
              <a:cxnLst/>
              <a:rect l="l" t="t" r="r" b="b"/>
              <a:pathLst>
                <a:path w="2562662" h="1652846">
                  <a:moveTo>
                    <a:pt x="0" y="0"/>
                  </a:moveTo>
                  <a:lnTo>
                    <a:pt x="2562662" y="0"/>
                  </a:lnTo>
                  <a:lnTo>
                    <a:pt x="2562662" y="1652846"/>
                  </a:lnTo>
                  <a:lnTo>
                    <a:pt x="0" y="1652846"/>
                  </a:lnTo>
                  <a:close/>
                </a:path>
              </a:pathLst>
            </a:custGeom>
            <a:solidFill>
              <a:srgbClr val="2B3825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2562662" cy="16147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321803" y="2557462"/>
            <a:ext cx="7804285" cy="5209360"/>
          </a:xfrm>
          <a:custGeom>
            <a:avLst/>
            <a:gdLst/>
            <a:ahLst/>
            <a:cxnLst/>
            <a:rect l="l" t="t" r="r" b="b"/>
            <a:pathLst>
              <a:path w="7804285" h="5209360">
                <a:moveTo>
                  <a:pt x="0" y="0"/>
                </a:moveTo>
                <a:lnTo>
                  <a:pt x="7804285" y="0"/>
                </a:lnTo>
                <a:lnTo>
                  <a:pt x="7804285" y="5209360"/>
                </a:lnTo>
                <a:lnTo>
                  <a:pt x="0" y="52093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7" name="TextBox 7"/>
          <p:cNvSpPr txBox="1"/>
          <p:nvPr/>
        </p:nvSpPr>
        <p:spPr>
          <a:xfrm>
            <a:off x="1028700" y="2974156"/>
            <a:ext cx="13164905" cy="2266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67"/>
              </a:lnSpc>
            </a:pPr>
            <a:r>
              <a:rPr lang="en-US" sz="8767" spc="1227">
                <a:solidFill>
                  <a:srgbClr val="2B3825"/>
                </a:solidFill>
                <a:latin typeface="Glacial Indifference Bold"/>
              </a:rPr>
              <a:t>QUESTION 2</a:t>
            </a:r>
          </a:p>
          <a:p>
            <a:pPr>
              <a:lnSpc>
                <a:spcPts val="8767"/>
              </a:lnSpc>
            </a:pPr>
            <a:r>
              <a:rPr lang="en-US" sz="8767" spc="1227">
                <a:solidFill>
                  <a:srgbClr val="2B3825"/>
                </a:solidFill>
                <a:latin typeface="Glacial Indifference Bold"/>
              </a:rPr>
              <a:t>LEVEL 3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554788"/>
            <a:ext cx="7472152" cy="1225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2B3825"/>
                </a:solidFill>
                <a:latin typeface="Glacial Indifference"/>
              </a:rPr>
              <a:t>When is the most opportune time to invest in the property market?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32352" y="693959"/>
            <a:ext cx="1926948" cy="672023"/>
          </a:xfrm>
          <a:custGeom>
            <a:avLst/>
            <a:gdLst/>
            <a:ahLst/>
            <a:cxnLst/>
            <a:rect l="l" t="t" r="r" b="b"/>
            <a:pathLst>
              <a:path w="1926948" h="672023">
                <a:moveTo>
                  <a:pt x="0" y="0"/>
                </a:moveTo>
                <a:lnTo>
                  <a:pt x="1926948" y="0"/>
                </a:lnTo>
                <a:lnTo>
                  <a:pt x="1926948" y="672023"/>
                </a:lnTo>
                <a:lnTo>
                  <a:pt x="0" y="672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>
            <a:off x="1982671" y="2594024"/>
            <a:ext cx="4519990" cy="5025897"/>
          </a:xfrm>
          <a:custGeom>
            <a:avLst/>
            <a:gdLst/>
            <a:ahLst/>
            <a:cxnLst/>
            <a:rect l="l" t="t" r="r" b="b"/>
            <a:pathLst>
              <a:path w="4519990" h="5025897">
                <a:moveTo>
                  <a:pt x="0" y="0"/>
                </a:moveTo>
                <a:lnTo>
                  <a:pt x="4519989" y="0"/>
                </a:lnTo>
                <a:lnTo>
                  <a:pt x="4519989" y="5025897"/>
                </a:lnTo>
                <a:lnTo>
                  <a:pt x="0" y="502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8049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Freeform 4"/>
          <p:cNvSpPr/>
          <p:nvPr/>
        </p:nvSpPr>
        <p:spPr>
          <a:xfrm>
            <a:off x="6869925" y="2594024"/>
            <a:ext cx="4548150" cy="5025897"/>
          </a:xfrm>
          <a:custGeom>
            <a:avLst/>
            <a:gdLst/>
            <a:ahLst/>
            <a:cxnLst/>
            <a:rect l="l" t="t" r="r" b="b"/>
            <a:pathLst>
              <a:path w="4548150" h="5025897">
                <a:moveTo>
                  <a:pt x="0" y="0"/>
                </a:moveTo>
                <a:lnTo>
                  <a:pt x="4548150" y="0"/>
                </a:lnTo>
                <a:lnTo>
                  <a:pt x="4548150" y="5025897"/>
                </a:lnTo>
                <a:lnTo>
                  <a:pt x="0" y="50258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8722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5" name="Freeform 5"/>
          <p:cNvSpPr/>
          <p:nvPr/>
        </p:nvSpPr>
        <p:spPr>
          <a:xfrm>
            <a:off x="11789550" y="2630551"/>
            <a:ext cx="4576663" cy="5025897"/>
          </a:xfrm>
          <a:custGeom>
            <a:avLst/>
            <a:gdLst/>
            <a:ahLst/>
            <a:cxnLst/>
            <a:rect l="l" t="t" r="r" b="b"/>
            <a:pathLst>
              <a:path w="4576663" h="5025897">
                <a:moveTo>
                  <a:pt x="0" y="0"/>
                </a:moveTo>
                <a:lnTo>
                  <a:pt x="4576663" y="0"/>
                </a:lnTo>
                <a:lnTo>
                  <a:pt x="4576663" y="5025898"/>
                </a:lnTo>
                <a:lnTo>
                  <a:pt x="0" y="50258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9403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TextBox 6"/>
          <p:cNvSpPr txBox="1"/>
          <p:nvPr/>
        </p:nvSpPr>
        <p:spPr>
          <a:xfrm>
            <a:off x="1007834" y="1228266"/>
            <a:ext cx="8099346" cy="956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69"/>
              </a:lnSpc>
            </a:pPr>
            <a:r>
              <a:rPr lang="en-US" sz="7269" spc="1017">
                <a:solidFill>
                  <a:srgbClr val="2B3825"/>
                </a:solidFill>
                <a:latin typeface="Glacial Indifference Bold"/>
              </a:rPr>
              <a:t>INSIGHT 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82671" y="7667625"/>
            <a:ext cx="14322659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B3825"/>
                </a:solidFill>
                <a:latin typeface="Glacial Indifference"/>
              </a:rPr>
              <a:t>Prices of properties across towers, combinations, and plates generally follow a consistent </a:t>
            </a:r>
            <a:r>
              <a:rPr lang="en-US" sz="3000">
                <a:solidFill>
                  <a:srgbClr val="2B3825"/>
                </a:solidFill>
                <a:latin typeface="Glacial Indifference Bold"/>
              </a:rPr>
              <a:t>upward trend</a:t>
            </a:r>
            <a:r>
              <a:rPr lang="en-US" sz="3000">
                <a:solidFill>
                  <a:srgbClr val="2B3825"/>
                </a:solidFill>
                <a:latin typeface="Glacial Indifference"/>
              </a:rPr>
              <a:t> across the years from 2012 to 2018</a:t>
            </a:r>
          </a:p>
          <a:p>
            <a:pPr marL="647703" lvl="1" indent="-323852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B3825"/>
                </a:solidFill>
                <a:latin typeface="Glacial Indifference"/>
              </a:rPr>
              <a:t>Generally, the prices in Q1 tend to be higher than those in the previous year’s Q4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782075" y="5143500"/>
            <a:ext cx="667387" cy="983364"/>
            <a:chOff x="0" y="0"/>
            <a:chExt cx="279534" cy="41188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9534" cy="411881"/>
            </a:xfrm>
            <a:custGeom>
              <a:avLst/>
              <a:gdLst/>
              <a:ahLst/>
              <a:cxnLst/>
              <a:rect l="l" t="t" r="r" b="b"/>
              <a:pathLst>
                <a:path w="279534" h="411881">
                  <a:moveTo>
                    <a:pt x="0" y="0"/>
                  </a:moveTo>
                  <a:lnTo>
                    <a:pt x="279534" y="0"/>
                  </a:lnTo>
                  <a:lnTo>
                    <a:pt x="279534" y="411881"/>
                  </a:lnTo>
                  <a:lnTo>
                    <a:pt x="0" y="4118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79534" cy="4595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449462" y="4672480"/>
            <a:ext cx="667387" cy="983364"/>
            <a:chOff x="0" y="0"/>
            <a:chExt cx="279534" cy="41188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9534" cy="411881"/>
            </a:xfrm>
            <a:custGeom>
              <a:avLst/>
              <a:gdLst/>
              <a:ahLst/>
              <a:cxnLst/>
              <a:rect l="l" t="t" r="r" b="b"/>
              <a:pathLst>
                <a:path w="279534" h="411881">
                  <a:moveTo>
                    <a:pt x="0" y="0"/>
                  </a:moveTo>
                  <a:lnTo>
                    <a:pt x="279534" y="0"/>
                  </a:lnTo>
                  <a:lnTo>
                    <a:pt x="279534" y="411881"/>
                  </a:lnTo>
                  <a:lnTo>
                    <a:pt x="0" y="4118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279534" cy="4595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704764" y="4540704"/>
            <a:ext cx="667387" cy="840489"/>
            <a:chOff x="0" y="0"/>
            <a:chExt cx="279534" cy="3520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9534" cy="352038"/>
            </a:xfrm>
            <a:custGeom>
              <a:avLst/>
              <a:gdLst/>
              <a:ahLst/>
              <a:cxnLst/>
              <a:rect l="l" t="t" r="r" b="b"/>
              <a:pathLst>
                <a:path w="279534" h="352038">
                  <a:moveTo>
                    <a:pt x="0" y="0"/>
                  </a:moveTo>
                  <a:lnTo>
                    <a:pt x="279534" y="0"/>
                  </a:lnTo>
                  <a:lnTo>
                    <a:pt x="279534" y="352038"/>
                  </a:lnTo>
                  <a:lnTo>
                    <a:pt x="0" y="3520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279534" cy="399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343576" y="3316061"/>
            <a:ext cx="667387" cy="942543"/>
            <a:chOff x="0" y="0"/>
            <a:chExt cx="279534" cy="39478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79534" cy="394783"/>
            </a:xfrm>
            <a:custGeom>
              <a:avLst/>
              <a:gdLst/>
              <a:ahLst/>
              <a:cxnLst/>
              <a:rect l="l" t="t" r="r" b="b"/>
              <a:pathLst>
                <a:path w="279534" h="394783">
                  <a:moveTo>
                    <a:pt x="0" y="0"/>
                  </a:moveTo>
                  <a:lnTo>
                    <a:pt x="279534" y="0"/>
                  </a:lnTo>
                  <a:lnTo>
                    <a:pt x="279534" y="394783"/>
                  </a:lnTo>
                  <a:lnTo>
                    <a:pt x="0" y="3947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279534" cy="442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664710" y="5143500"/>
            <a:ext cx="667387" cy="942543"/>
            <a:chOff x="0" y="0"/>
            <a:chExt cx="279534" cy="39478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79534" cy="394783"/>
            </a:xfrm>
            <a:custGeom>
              <a:avLst/>
              <a:gdLst/>
              <a:ahLst/>
              <a:cxnLst/>
              <a:rect l="l" t="t" r="r" b="b"/>
              <a:pathLst>
                <a:path w="279534" h="394783">
                  <a:moveTo>
                    <a:pt x="0" y="0"/>
                  </a:moveTo>
                  <a:lnTo>
                    <a:pt x="279534" y="0"/>
                  </a:lnTo>
                  <a:lnTo>
                    <a:pt x="279534" y="394783"/>
                  </a:lnTo>
                  <a:lnTo>
                    <a:pt x="0" y="3947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279534" cy="442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608448" y="4438650"/>
            <a:ext cx="667387" cy="942543"/>
            <a:chOff x="0" y="0"/>
            <a:chExt cx="279534" cy="39478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79534" cy="394783"/>
            </a:xfrm>
            <a:custGeom>
              <a:avLst/>
              <a:gdLst/>
              <a:ahLst/>
              <a:cxnLst/>
              <a:rect l="l" t="t" r="r" b="b"/>
              <a:pathLst>
                <a:path w="279534" h="394783">
                  <a:moveTo>
                    <a:pt x="0" y="0"/>
                  </a:moveTo>
                  <a:lnTo>
                    <a:pt x="279534" y="0"/>
                  </a:lnTo>
                  <a:lnTo>
                    <a:pt x="279534" y="394783"/>
                  </a:lnTo>
                  <a:lnTo>
                    <a:pt x="0" y="3947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279534" cy="442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275835" y="3316061"/>
            <a:ext cx="667387" cy="942543"/>
            <a:chOff x="0" y="0"/>
            <a:chExt cx="279534" cy="39478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79534" cy="394783"/>
            </a:xfrm>
            <a:custGeom>
              <a:avLst/>
              <a:gdLst/>
              <a:ahLst/>
              <a:cxnLst/>
              <a:rect l="l" t="t" r="r" b="b"/>
              <a:pathLst>
                <a:path w="279534" h="394783">
                  <a:moveTo>
                    <a:pt x="0" y="0"/>
                  </a:moveTo>
                  <a:lnTo>
                    <a:pt x="279534" y="0"/>
                  </a:lnTo>
                  <a:lnTo>
                    <a:pt x="279534" y="394783"/>
                  </a:lnTo>
                  <a:lnTo>
                    <a:pt x="0" y="3947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279534" cy="442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618225" y="5222673"/>
            <a:ext cx="667387" cy="942543"/>
            <a:chOff x="0" y="0"/>
            <a:chExt cx="279534" cy="39478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79534" cy="394783"/>
            </a:xfrm>
            <a:custGeom>
              <a:avLst/>
              <a:gdLst/>
              <a:ahLst/>
              <a:cxnLst/>
              <a:rect l="l" t="t" r="r" b="b"/>
              <a:pathLst>
                <a:path w="279534" h="394783">
                  <a:moveTo>
                    <a:pt x="0" y="0"/>
                  </a:moveTo>
                  <a:lnTo>
                    <a:pt x="279534" y="0"/>
                  </a:lnTo>
                  <a:lnTo>
                    <a:pt x="279534" y="394783"/>
                  </a:lnTo>
                  <a:lnTo>
                    <a:pt x="0" y="3947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279534" cy="442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4542912" y="4540704"/>
            <a:ext cx="667387" cy="942543"/>
            <a:chOff x="0" y="0"/>
            <a:chExt cx="279534" cy="39478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79534" cy="394783"/>
            </a:xfrm>
            <a:custGeom>
              <a:avLst/>
              <a:gdLst/>
              <a:ahLst/>
              <a:cxnLst/>
              <a:rect l="l" t="t" r="r" b="b"/>
              <a:pathLst>
                <a:path w="279534" h="394783">
                  <a:moveTo>
                    <a:pt x="0" y="0"/>
                  </a:moveTo>
                  <a:lnTo>
                    <a:pt x="279534" y="0"/>
                  </a:lnTo>
                  <a:lnTo>
                    <a:pt x="279534" y="394783"/>
                  </a:lnTo>
                  <a:lnTo>
                    <a:pt x="0" y="3947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279534" cy="442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5210300" y="3316061"/>
            <a:ext cx="667387" cy="942543"/>
            <a:chOff x="0" y="0"/>
            <a:chExt cx="279534" cy="39478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79534" cy="394783"/>
            </a:xfrm>
            <a:custGeom>
              <a:avLst/>
              <a:gdLst/>
              <a:ahLst/>
              <a:cxnLst/>
              <a:rect l="l" t="t" r="r" b="b"/>
              <a:pathLst>
                <a:path w="279534" h="394783">
                  <a:moveTo>
                    <a:pt x="0" y="0"/>
                  </a:moveTo>
                  <a:lnTo>
                    <a:pt x="279534" y="0"/>
                  </a:lnTo>
                  <a:lnTo>
                    <a:pt x="279534" y="394783"/>
                  </a:lnTo>
                  <a:lnTo>
                    <a:pt x="0" y="3947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279534" cy="442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32352" y="693959"/>
            <a:ext cx="1926948" cy="672023"/>
          </a:xfrm>
          <a:custGeom>
            <a:avLst/>
            <a:gdLst/>
            <a:ahLst/>
            <a:cxnLst/>
            <a:rect l="l" t="t" r="r" b="b"/>
            <a:pathLst>
              <a:path w="1926948" h="672023">
                <a:moveTo>
                  <a:pt x="0" y="0"/>
                </a:moveTo>
                <a:lnTo>
                  <a:pt x="1926948" y="0"/>
                </a:lnTo>
                <a:lnTo>
                  <a:pt x="1926948" y="672023"/>
                </a:lnTo>
                <a:lnTo>
                  <a:pt x="0" y="672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>
            <a:off x="8134103" y="2022806"/>
            <a:ext cx="9125197" cy="6241388"/>
          </a:xfrm>
          <a:custGeom>
            <a:avLst/>
            <a:gdLst/>
            <a:ahLst/>
            <a:cxnLst/>
            <a:rect l="l" t="t" r="r" b="b"/>
            <a:pathLst>
              <a:path w="9125197" h="6241388">
                <a:moveTo>
                  <a:pt x="0" y="0"/>
                </a:moveTo>
                <a:lnTo>
                  <a:pt x="9125197" y="0"/>
                </a:lnTo>
                <a:lnTo>
                  <a:pt x="9125197" y="6241388"/>
                </a:lnTo>
                <a:lnTo>
                  <a:pt x="0" y="62413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5789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TextBox 4"/>
          <p:cNvSpPr txBox="1"/>
          <p:nvPr/>
        </p:nvSpPr>
        <p:spPr>
          <a:xfrm>
            <a:off x="1044654" y="1637841"/>
            <a:ext cx="8099346" cy="956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69"/>
              </a:lnSpc>
            </a:pPr>
            <a:r>
              <a:rPr lang="en-US" sz="7269" spc="1017">
                <a:solidFill>
                  <a:srgbClr val="2B3825"/>
                </a:solidFill>
                <a:latin typeface="Glacial Indifference Bold"/>
              </a:rPr>
              <a:t>INSIGHT 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21909" y="3279322"/>
            <a:ext cx="6627820" cy="425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B3825"/>
                </a:solidFill>
                <a:latin typeface="Glacial Indifference"/>
              </a:rPr>
              <a:t>From 2012 to 2017, there is a </a:t>
            </a:r>
            <a:r>
              <a:rPr lang="en-US" sz="3000">
                <a:solidFill>
                  <a:srgbClr val="2B3825"/>
                </a:solidFill>
                <a:latin typeface="Glacial Indifference Bold"/>
              </a:rPr>
              <a:t>general upward trend in prices of bungalows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2B3825"/>
              </a:solidFill>
              <a:latin typeface="Glacial Indifference Bold"/>
            </a:endParaRPr>
          </a:p>
          <a:p>
            <a:pPr marL="647703" lvl="1" indent="-323852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B3825"/>
                </a:solidFill>
                <a:latin typeface="Glacial Indifference"/>
              </a:rPr>
              <a:t>Each year’s </a:t>
            </a:r>
            <a:r>
              <a:rPr lang="en-US" sz="3000">
                <a:solidFill>
                  <a:srgbClr val="2B3825"/>
                </a:solidFill>
                <a:latin typeface="Glacial Indifference Bold"/>
              </a:rPr>
              <a:t>Q1 average price appears to be lower than the previous year’s Q4 average price</a:t>
            </a:r>
            <a:r>
              <a:rPr lang="en-US" sz="3000">
                <a:solidFill>
                  <a:srgbClr val="2B3825"/>
                </a:solidFill>
                <a:latin typeface="Glacial Indifference"/>
              </a:rPr>
              <a:t>, other than between 2012 and 2013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583568" y="6432379"/>
            <a:ext cx="830673" cy="942543"/>
            <a:chOff x="0" y="0"/>
            <a:chExt cx="347926" cy="39478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47926" cy="394783"/>
            </a:xfrm>
            <a:custGeom>
              <a:avLst/>
              <a:gdLst/>
              <a:ahLst/>
              <a:cxnLst/>
              <a:rect l="l" t="t" r="r" b="b"/>
              <a:pathLst>
                <a:path w="347926" h="394783">
                  <a:moveTo>
                    <a:pt x="0" y="0"/>
                  </a:moveTo>
                  <a:lnTo>
                    <a:pt x="347926" y="0"/>
                  </a:lnTo>
                  <a:lnTo>
                    <a:pt x="347926" y="394783"/>
                  </a:lnTo>
                  <a:lnTo>
                    <a:pt x="0" y="3947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47926" cy="442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715932" y="5143500"/>
            <a:ext cx="993959" cy="2024311"/>
            <a:chOff x="0" y="0"/>
            <a:chExt cx="416318" cy="8478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6318" cy="847880"/>
            </a:xfrm>
            <a:custGeom>
              <a:avLst/>
              <a:gdLst/>
              <a:ahLst/>
              <a:cxnLst/>
              <a:rect l="l" t="t" r="r" b="b"/>
              <a:pathLst>
                <a:path w="416318" h="847880">
                  <a:moveTo>
                    <a:pt x="0" y="0"/>
                  </a:moveTo>
                  <a:lnTo>
                    <a:pt x="416318" y="0"/>
                  </a:lnTo>
                  <a:lnTo>
                    <a:pt x="416318" y="847880"/>
                  </a:lnTo>
                  <a:lnTo>
                    <a:pt x="0" y="8478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16318" cy="8955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32352" y="693959"/>
            <a:ext cx="1926948" cy="672023"/>
          </a:xfrm>
          <a:custGeom>
            <a:avLst/>
            <a:gdLst/>
            <a:ahLst/>
            <a:cxnLst/>
            <a:rect l="l" t="t" r="r" b="b"/>
            <a:pathLst>
              <a:path w="1926948" h="672023">
                <a:moveTo>
                  <a:pt x="0" y="0"/>
                </a:moveTo>
                <a:lnTo>
                  <a:pt x="1926948" y="0"/>
                </a:lnTo>
                <a:lnTo>
                  <a:pt x="1926948" y="672023"/>
                </a:lnTo>
                <a:lnTo>
                  <a:pt x="0" y="672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>
            <a:off x="7620334" y="2642222"/>
            <a:ext cx="10416051" cy="6371059"/>
          </a:xfrm>
          <a:custGeom>
            <a:avLst/>
            <a:gdLst/>
            <a:ahLst/>
            <a:cxnLst/>
            <a:rect l="l" t="t" r="r" b="b"/>
            <a:pathLst>
              <a:path w="10416051" h="6371059">
                <a:moveTo>
                  <a:pt x="0" y="0"/>
                </a:moveTo>
                <a:lnTo>
                  <a:pt x="10416050" y="0"/>
                </a:lnTo>
                <a:lnTo>
                  <a:pt x="10416050" y="6371059"/>
                </a:lnTo>
                <a:lnTo>
                  <a:pt x="0" y="63710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TextBox 4"/>
          <p:cNvSpPr txBox="1"/>
          <p:nvPr/>
        </p:nvSpPr>
        <p:spPr>
          <a:xfrm>
            <a:off x="1044654" y="1172845"/>
            <a:ext cx="8099346" cy="956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69"/>
              </a:lnSpc>
            </a:pPr>
            <a:r>
              <a:rPr lang="en-US" sz="7269" spc="1017">
                <a:solidFill>
                  <a:srgbClr val="2B3825"/>
                </a:solidFill>
                <a:latin typeface="Glacial Indifference Bold"/>
              </a:rPr>
              <a:t>INSIGHT 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72309" y="2622007"/>
            <a:ext cx="6627820" cy="6924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B3825"/>
                </a:solidFill>
                <a:latin typeface="Glacial Indifference"/>
              </a:rPr>
              <a:t>In 2016, Municipal authorities lifted property restrictions on foreigners and overseas Chinese,</a:t>
            </a:r>
            <a:r>
              <a:rPr lang="en-US" sz="3000">
                <a:solidFill>
                  <a:srgbClr val="2B3825"/>
                </a:solidFill>
                <a:latin typeface="Glacial Indifference Bold"/>
              </a:rPr>
              <a:t> removing the need for foreigners to have at least 1 year work experience in the city before purchasing property</a:t>
            </a:r>
            <a:r>
              <a:rPr lang="en-US" sz="3000">
                <a:solidFill>
                  <a:srgbClr val="2B3825"/>
                </a:solidFill>
                <a:latin typeface="Glacial Indifference"/>
              </a:rPr>
              <a:t> there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2B3825"/>
              </a:solidFill>
              <a:latin typeface="Glacial Indifference"/>
            </a:endParaRPr>
          </a:p>
          <a:p>
            <a:pPr marL="647703" lvl="1" indent="-323852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B3825"/>
                </a:solidFill>
                <a:latin typeface="Glacial Indifference"/>
              </a:rPr>
              <a:t>Correspondingly, </a:t>
            </a:r>
            <a:r>
              <a:rPr lang="en-US" sz="3000">
                <a:solidFill>
                  <a:srgbClr val="2B3825"/>
                </a:solidFill>
                <a:latin typeface="Glacial Indifference Bold"/>
              </a:rPr>
              <a:t>total number of transactions also peaked that same year</a:t>
            </a:r>
            <a:r>
              <a:rPr lang="en-US" sz="3000">
                <a:solidFill>
                  <a:srgbClr val="2B3825"/>
                </a:solidFill>
                <a:latin typeface="Glacial Indifference"/>
              </a:rPr>
              <a:t>, followed by the average price of properties peaking the next year in 2017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4620433" y="3295259"/>
            <a:ext cx="2154040" cy="4358673"/>
            <a:chOff x="0" y="0"/>
            <a:chExt cx="902217" cy="18256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02217" cy="1825625"/>
            </a:xfrm>
            <a:custGeom>
              <a:avLst/>
              <a:gdLst/>
              <a:ahLst/>
              <a:cxnLst/>
              <a:rect l="l" t="t" r="r" b="b"/>
              <a:pathLst>
                <a:path w="902217" h="1825625">
                  <a:moveTo>
                    <a:pt x="0" y="0"/>
                  </a:moveTo>
                  <a:lnTo>
                    <a:pt x="902217" y="0"/>
                  </a:lnTo>
                  <a:lnTo>
                    <a:pt x="902217" y="1825625"/>
                  </a:lnTo>
                  <a:lnTo>
                    <a:pt x="0" y="18256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902217" cy="1873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32352" y="693959"/>
            <a:ext cx="1926948" cy="672023"/>
          </a:xfrm>
          <a:custGeom>
            <a:avLst/>
            <a:gdLst/>
            <a:ahLst/>
            <a:cxnLst/>
            <a:rect l="l" t="t" r="r" b="b"/>
            <a:pathLst>
              <a:path w="1926948" h="672023">
                <a:moveTo>
                  <a:pt x="0" y="0"/>
                </a:moveTo>
                <a:lnTo>
                  <a:pt x="1926948" y="0"/>
                </a:lnTo>
                <a:lnTo>
                  <a:pt x="1926948" y="672023"/>
                </a:lnTo>
                <a:lnTo>
                  <a:pt x="0" y="672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TextBox 3"/>
          <p:cNvSpPr txBox="1"/>
          <p:nvPr/>
        </p:nvSpPr>
        <p:spPr>
          <a:xfrm>
            <a:off x="1956392" y="1409133"/>
            <a:ext cx="14339434" cy="161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00"/>
              </a:lnSpc>
            </a:pPr>
            <a:r>
              <a:rPr lang="en-US" sz="6200" spc="868">
                <a:solidFill>
                  <a:srgbClr val="2B3825"/>
                </a:solidFill>
                <a:latin typeface="Glacial Indifference Bold"/>
              </a:rPr>
              <a:t>RECOMMENDATION </a:t>
            </a:r>
          </a:p>
          <a:p>
            <a:pPr>
              <a:lnSpc>
                <a:spcPts val="6200"/>
              </a:lnSpc>
            </a:pPr>
            <a:endParaRPr lang="en-US" sz="6200" spc="868">
              <a:solidFill>
                <a:srgbClr val="2B3825"/>
              </a:solidFill>
              <a:latin typeface="Glacial Indifference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956392" y="3131004"/>
            <a:ext cx="14375215" cy="4424035"/>
            <a:chOff x="0" y="0"/>
            <a:chExt cx="3786065" cy="11651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86065" cy="1165178"/>
            </a:xfrm>
            <a:custGeom>
              <a:avLst/>
              <a:gdLst/>
              <a:ahLst/>
              <a:cxnLst/>
              <a:rect l="l" t="t" r="r" b="b"/>
              <a:pathLst>
                <a:path w="3786065" h="1165178">
                  <a:moveTo>
                    <a:pt x="27467" y="0"/>
                  </a:moveTo>
                  <a:lnTo>
                    <a:pt x="3758598" y="0"/>
                  </a:lnTo>
                  <a:cubicBezTo>
                    <a:pt x="3765883" y="0"/>
                    <a:pt x="3772869" y="2894"/>
                    <a:pt x="3778020" y="8045"/>
                  </a:cubicBezTo>
                  <a:cubicBezTo>
                    <a:pt x="3783171" y="13196"/>
                    <a:pt x="3786065" y="20182"/>
                    <a:pt x="3786065" y="27467"/>
                  </a:cubicBezTo>
                  <a:lnTo>
                    <a:pt x="3786065" y="1137711"/>
                  </a:lnTo>
                  <a:cubicBezTo>
                    <a:pt x="3786065" y="1152881"/>
                    <a:pt x="3773768" y="1165178"/>
                    <a:pt x="3758598" y="1165178"/>
                  </a:cubicBezTo>
                  <a:lnTo>
                    <a:pt x="27467" y="1165178"/>
                  </a:lnTo>
                  <a:cubicBezTo>
                    <a:pt x="12297" y="1165178"/>
                    <a:pt x="0" y="1152881"/>
                    <a:pt x="0" y="1137711"/>
                  </a:cubicBezTo>
                  <a:lnTo>
                    <a:pt x="0" y="27467"/>
                  </a:lnTo>
                  <a:cubicBezTo>
                    <a:pt x="0" y="12297"/>
                    <a:pt x="12297" y="0"/>
                    <a:pt x="27467" y="0"/>
                  </a:cubicBezTo>
                  <a:close/>
                </a:path>
              </a:pathLst>
            </a:custGeom>
            <a:solidFill>
              <a:srgbClr val="B4DBBB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786065" cy="1212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461071" y="3254753"/>
            <a:ext cx="13365857" cy="4300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41"/>
              </a:lnSpc>
            </a:pPr>
            <a:r>
              <a:rPr lang="en-US" sz="4172">
                <a:solidFill>
                  <a:srgbClr val="2B3825"/>
                </a:solidFill>
                <a:latin typeface="Glacial Indifference Bold"/>
              </a:rPr>
              <a:t>Key Recommendation:</a:t>
            </a:r>
          </a:p>
          <a:p>
            <a:pPr marL="749698" lvl="1" indent="-374849">
              <a:lnSpc>
                <a:spcPts val="4861"/>
              </a:lnSpc>
              <a:buFont typeface="Arial"/>
              <a:buChar char="•"/>
            </a:pPr>
            <a:r>
              <a:rPr lang="en-US" sz="3472">
                <a:solidFill>
                  <a:srgbClr val="2B3825"/>
                </a:solidFill>
                <a:latin typeface="Glacial Indifference"/>
              </a:rPr>
              <a:t>For towers, combinations, and plates, strategic buying in Q4 when prices typically dip, and selling in Q1 when prices typically rise is advised</a:t>
            </a:r>
          </a:p>
          <a:p>
            <a:pPr marL="749698" lvl="1" indent="-374849">
              <a:lnSpc>
                <a:spcPts val="4861"/>
              </a:lnSpc>
              <a:buFont typeface="Arial"/>
              <a:buChar char="•"/>
            </a:pPr>
            <a:r>
              <a:rPr lang="en-US" sz="3472">
                <a:solidFill>
                  <a:srgbClr val="2B3825"/>
                </a:solidFill>
                <a:latin typeface="Glacial Indifference"/>
              </a:rPr>
              <a:t>Conversely, for bungalows, it is advisable to buy in Q1 when the prices are lower and sell in Q4 when prices typically peak</a:t>
            </a:r>
          </a:p>
          <a:p>
            <a:pPr>
              <a:lnSpc>
                <a:spcPts val="4161"/>
              </a:lnSpc>
            </a:pPr>
            <a:endParaRPr lang="en-US" sz="3472">
              <a:solidFill>
                <a:srgbClr val="2B3825"/>
              </a:solidFill>
              <a:latin typeface="Glacial Indifferenc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92689"/>
            <a:ext cx="1926948" cy="672023"/>
          </a:xfrm>
          <a:custGeom>
            <a:avLst/>
            <a:gdLst/>
            <a:ahLst/>
            <a:cxnLst/>
            <a:rect l="l" t="t" r="r" b="b"/>
            <a:pathLst>
              <a:path w="1926948" h="672023">
                <a:moveTo>
                  <a:pt x="0" y="0"/>
                </a:moveTo>
                <a:lnTo>
                  <a:pt x="1926948" y="0"/>
                </a:lnTo>
                <a:lnTo>
                  <a:pt x="1926948" y="672022"/>
                </a:lnTo>
                <a:lnTo>
                  <a:pt x="0" y="6720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>
            <a:off x="12267540" y="6322722"/>
            <a:ext cx="4991760" cy="3448852"/>
          </a:xfrm>
          <a:custGeom>
            <a:avLst/>
            <a:gdLst/>
            <a:ahLst/>
            <a:cxnLst/>
            <a:rect l="l" t="t" r="r" b="b"/>
            <a:pathLst>
              <a:path w="4991760" h="3448852">
                <a:moveTo>
                  <a:pt x="0" y="0"/>
                </a:moveTo>
                <a:lnTo>
                  <a:pt x="4991760" y="0"/>
                </a:lnTo>
                <a:lnTo>
                  <a:pt x="4991760" y="3448852"/>
                </a:lnTo>
                <a:lnTo>
                  <a:pt x="0" y="34488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TextBox 4"/>
          <p:cNvSpPr txBox="1"/>
          <p:nvPr/>
        </p:nvSpPr>
        <p:spPr>
          <a:xfrm>
            <a:off x="3148571" y="619770"/>
            <a:ext cx="9443723" cy="960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69"/>
              </a:lnSpc>
            </a:pPr>
            <a:r>
              <a:rPr lang="en-US" sz="7269" spc="1017">
                <a:solidFill>
                  <a:srgbClr val="2B3825"/>
                </a:solidFill>
                <a:latin typeface="Glacial Indifference Bold"/>
              </a:rPr>
              <a:t>ABOUT US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933233"/>
            <a:ext cx="16010201" cy="1549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>
                <a:solidFill>
                  <a:srgbClr val="2B3825"/>
                </a:solidFill>
                <a:latin typeface="Glacial Indifference"/>
              </a:rPr>
              <a:t>We are the </a:t>
            </a:r>
            <a:r>
              <a:rPr lang="en-US" sz="3999">
                <a:solidFill>
                  <a:srgbClr val="2B3825"/>
                </a:solidFill>
                <a:latin typeface="Glacial Indifference Bold"/>
              </a:rPr>
              <a:t>data analytics team</a:t>
            </a:r>
            <a:r>
              <a:rPr lang="en-US" sz="3999">
                <a:solidFill>
                  <a:srgbClr val="2B3825"/>
                </a:solidFill>
                <a:latin typeface="Glacial Indifference"/>
              </a:rPr>
              <a:t> of a large </a:t>
            </a:r>
            <a:r>
              <a:rPr lang="en-US" sz="3999">
                <a:solidFill>
                  <a:srgbClr val="2B3825"/>
                </a:solidFill>
                <a:latin typeface="Glacial Indifference Bold"/>
              </a:rPr>
              <a:t>real estate</a:t>
            </a:r>
            <a:r>
              <a:rPr lang="en-US" sz="3999">
                <a:solidFill>
                  <a:srgbClr val="2B3825"/>
                </a:solidFill>
                <a:latin typeface="Glacial Indifference"/>
              </a:rPr>
              <a:t> organisation venturing to </a:t>
            </a:r>
            <a:r>
              <a:rPr lang="en-US" sz="3999">
                <a:solidFill>
                  <a:srgbClr val="2B3825"/>
                </a:solidFill>
                <a:latin typeface="Glacial Indifference Bold"/>
              </a:rPr>
              <a:t>explore and evaluate investment</a:t>
            </a:r>
            <a:r>
              <a:rPr lang="en-US" sz="3999">
                <a:solidFill>
                  <a:srgbClr val="2B3825"/>
                </a:solidFill>
                <a:latin typeface="Glacial Indifference"/>
              </a:rPr>
              <a:t>, </a:t>
            </a:r>
            <a:r>
              <a:rPr lang="en-US" sz="3999">
                <a:solidFill>
                  <a:srgbClr val="2B3825"/>
                </a:solidFill>
                <a:latin typeface="Glacial Indifference Bold"/>
              </a:rPr>
              <a:t>development</a:t>
            </a:r>
            <a:r>
              <a:rPr lang="en-US" sz="3999">
                <a:solidFill>
                  <a:srgbClr val="2B3825"/>
                </a:solidFill>
                <a:latin typeface="Glacial Indifference"/>
              </a:rPr>
              <a:t>, </a:t>
            </a:r>
            <a:r>
              <a:rPr lang="en-US" sz="3999">
                <a:solidFill>
                  <a:srgbClr val="2B3825"/>
                </a:solidFill>
                <a:latin typeface="Glacial Indifference Bold"/>
              </a:rPr>
              <a:t>leasing</a:t>
            </a:r>
            <a:r>
              <a:rPr lang="en-US" sz="3999">
                <a:solidFill>
                  <a:srgbClr val="2B3825"/>
                </a:solidFill>
                <a:latin typeface="Glacial Indifference"/>
              </a:rPr>
              <a:t>, and </a:t>
            </a:r>
            <a:r>
              <a:rPr lang="en-US" sz="3999">
                <a:solidFill>
                  <a:srgbClr val="2B3825"/>
                </a:solidFill>
                <a:latin typeface="Glacial Indifference Bold"/>
              </a:rPr>
              <a:t>mall management</a:t>
            </a:r>
            <a:r>
              <a:rPr lang="en-US" sz="3999">
                <a:solidFill>
                  <a:srgbClr val="2B3825"/>
                </a:solidFill>
                <a:latin typeface="Glacial Indifference"/>
              </a:rPr>
              <a:t> opportunities in Beijing.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81708" y="2009731"/>
            <a:ext cx="7737030" cy="6267538"/>
            <a:chOff x="0" y="0"/>
            <a:chExt cx="2190454" cy="17744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90454" cy="1774422"/>
            </a:xfrm>
            <a:custGeom>
              <a:avLst/>
              <a:gdLst/>
              <a:ahLst/>
              <a:cxnLst/>
              <a:rect l="l" t="t" r="r" b="b"/>
              <a:pathLst>
                <a:path w="2190454" h="1774422">
                  <a:moveTo>
                    <a:pt x="0" y="0"/>
                  </a:moveTo>
                  <a:lnTo>
                    <a:pt x="2190454" y="0"/>
                  </a:lnTo>
                  <a:lnTo>
                    <a:pt x="2190454" y="1774422"/>
                  </a:lnTo>
                  <a:lnTo>
                    <a:pt x="0" y="1774422"/>
                  </a:lnTo>
                  <a:close/>
                </a:path>
              </a:pathLst>
            </a:custGeom>
            <a:solidFill>
              <a:srgbClr val="2B3825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2190454" cy="17363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332352" y="693959"/>
            <a:ext cx="1926948" cy="672023"/>
          </a:xfrm>
          <a:custGeom>
            <a:avLst/>
            <a:gdLst/>
            <a:ahLst/>
            <a:cxnLst/>
            <a:rect l="l" t="t" r="r" b="b"/>
            <a:pathLst>
              <a:path w="1926948" h="672023">
                <a:moveTo>
                  <a:pt x="0" y="0"/>
                </a:moveTo>
                <a:lnTo>
                  <a:pt x="1926948" y="0"/>
                </a:lnTo>
                <a:lnTo>
                  <a:pt x="1926948" y="672023"/>
                </a:lnTo>
                <a:lnTo>
                  <a:pt x="0" y="672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Freeform 6"/>
          <p:cNvSpPr/>
          <p:nvPr/>
        </p:nvSpPr>
        <p:spPr>
          <a:xfrm>
            <a:off x="694398" y="2399012"/>
            <a:ext cx="8223184" cy="5488975"/>
          </a:xfrm>
          <a:custGeom>
            <a:avLst/>
            <a:gdLst/>
            <a:ahLst/>
            <a:cxnLst/>
            <a:rect l="l" t="t" r="r" b="b"/>
            <a:pathLst>
              <a:path w="8223184" h="5488975">
                <a:moveTo>
                  <a:pt x="0" y="0"/>
                </a:moveTo>
                <a:lnTo>
                  <a:pt x="8223183" y="0"/>
                </a:lnTo>
                <a:lnTo>
                  <a:pt x="8223183" y="5488976"/>
                </a:lnTo>
                <a:lnTo>
                  <a:pt x="0" y="54889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7" name="TextBox 7"/>
          <p:cNvSpPr txBox="1"/>
          <p:nvPr/>
        </p:nvSpPr>
        <p:spPr>
          <a:xfrm>
            <a:off x="10098169" y="5299509"/>
            <a:ext cx="7350475" cy="172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 spc="82">
                <a:solidFill>
                  <a:srgbClr val="2B3825"/>
                </a:solidFill>
                <a:latin typeface="Glacial Indifference"/>
              </a:rPr>
              <a:t>What are the factors affecting number of followers for each property in Beijing?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98169" y="2158752"/>
            <a:ext cx="7024172" cy="1870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69"/>
              </a:lnSpc>
            </a:pPr>
            <a:r>
              <a:rPr lang="en-US" sz="7269" spc="1017">
                <a:solidFill>
                  <a:srgbClr val="2B3825"/>
                </a:solidFill>
                <a:latin typeface="Glacial Indifference Bold"/>
              </a:rPr>
              <a:t>QUESTION 3 LEVEL 2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32352" y="693959"/>
            <a:ext cx="1926948" cy="672023"/>
          </a:xfrm>
          <a:custGeom>
            <a:avLst/>
            <a:gdLst/>
            <a:ahLst/>
            <a:cxnLst/>
            <a:rect l="l" t="t" r="r" b="b"/>
            <a:pathLst>
              <a:path w="1926948" h="672023">
                <a:moveTo>
                  <a:pt x="0" y="0"/>
                </a:moveTo>
                <a:lnTo>
                  <a:pt x="1926948" y="0"/>
                </a:lnTo>
                <a:lnTo>
                  <a:pt x="1926948" y="672023"/>
                </a:lnTo>
                <a:lnTo>
                  <a:pt x="0" y="672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>
            <a:off x="10906279" y="3109430"/>
            <a:ext cx="7033233" cy="5072750"/>
          </a:xfrm>
          <a:custGeom>
            <a:avLst/>
            <a:gdLst/>
            <a:ahLst/>
            <a:cxnLst/>
            <a:rect l="l" t="t" r="r" b="b"/>
            <a:pathLst>
              <a:path w="7033233" h="5072750">
                <a:moveTo>
                  <a:pt x="0" y="0"/>
                </a:moveTo>
                <a:lnTo>
                  <a:pt x="7033233" y="0"/>
                </a:lnTo>
                <a:lnTo>
                  <a:pt x="7033233" y="5072750"/>
                </a:lnTo>
                <a:lnTo>
                  <a:pt x="0" y="5072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Freeform 4"/>
          <p:cNvSpPr/>
          <p:nvPr/>
        </p:nvSpPr>
        <p:spPr>
          <a:xfrm>
            <a:off x="6632344" y="3289563"/>
            <a:ext cx="4255345" cy="4822279"/>
          </a:xfrm>
          <a:custGeom>
            <a:avLst/>
            <a:gdLst/>
            <a:ahLst/>
            <a:cxnLst/>
            <a:rect l="l" t="t" r="r" b="b"/>
            <a:pathLst>
              <a:path w="4255345" h="4822279">
                <a:moveTo>
                  <a:pt x="0" y="0"/>
                </a:moveTo>
                <a:lnTo>
                  <a:pt x="4255344" y="0"/>
                </a:lnTo>
                <a:lnTo>
                  <a:pt x="4255344" y="4822278"/>
                </a:lnTo>
                <a:lnTo>
                  <a:pt x="0" y="48222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62340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5" name="TextBox 5"/>
          <p:cNvSpPr txBox="1"/>
          <p:nvPr/>
        </p:nvSpPr>
        <p:spPr>
          <a:xfrm>
            <a:off x="1044654" y="1637841"/>
            <a:ext cx="8099346" cy="956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69"/>
              </a:lnSpc>
            </a:pPr>
            <a:r>
              <a:rPr lang="en-US" sz="7269" spc="1017">
                <a:solidFill>
                  <a:srgbClr val="2B3825"/>
                </a:solidFill>
                <a:latin typeface="Glacial Indifference Bold"/>
              </a:rPr>
              <a:t>INSIGHT 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1443" y="3538410"/>
            <a:ext cx="5946761" cy="358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endParaRPr/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2B3825"/>
                </a:solidFill>
                <a:latin typeface="Glacial Indifference"/>
              </a:rPr>
              <a:t>Highest correlation between followers and DOM (which is logical)</a:t>
            </a:r>
          </a:p>
          <a:p>
            <a:pPr>
              <a:lnSpc>
                <a:spcPts val="4199"/>
              </a:lnSpc>
            </a:pPr>
            <a:endParaRPr lang="en-US" sz="2999">
              <a:solidFill>
                <a:srgbClr val="2B3825"/>
              </a:solidFill>
              <a:latin typeface="Glacial Indifference"/>
            </a:endParaRPr>
          </a:p>
          <a:p>
            <a:pPr marL="647695" lvl="1" indent="-323848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>
                <a:solidFill>
                  <a:srgbClr val="2B3825"/>
                </a:solidFill>
                <a:latin typeface="Glacial Indifference"/>
              </a:rPr>
              <a:t>r = 0.34 between </a:t>
            </a:r>
            <a:r>
              <a:rPr lang="en-US" sz="2999">
                <a:solidFill>
                  <a:srgbClr val="2B3825"/>
                </a:solidFill>
                <a:latin typeface="Glacial Indifference Bold"/>
              </a:rPr>
              <a:t>followers</a:t>
            </a:r>
            <a:r>
              <a:rPr lang="en-US" sz="2999">
                <a:solidFill>
                  <a:srgbClr val="2B3825"/>
                </a:solidFill>
                <a:latin typeface="Glacial Indifference"/>
              </a:rPr>
              <a:t> and </a:t>
            </a:r>
            <a:r>
              <a:rPr lang="en-US" sz="2999">
                <a:solidFill>
                  <a:srgbClr val="2B3825"/>
                </a:solidFill>
                <a:latin typeface="Glacial Indifference Bold"/>
              </a:rPr>
              <a:t>price per square meters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58107" y="2727160"/>
            <a:ext cx="972957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B3825"/>
                </a:solidFill>
                <a:latin typeface="Glacial Indifference Bold"/>
              </a:rPr>
              <a:t>Correlation Matrix of Numeric Variables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32352" y="693959"/>
            <a:ext cx="1926948" cy="672023"/>
          </a:xfrm>
          <a:custGeom>
            <a:avLst/>
            <a:gdLst/>
            <a:ahLst/>
            <a:cxnLst/>
            <a:rect l="l" t="t" r="r" b="b"/>
            <a:pathLst>
              <a:path w="1926948" h="672023">
                <a:moveTo>
                  <a:pt x="0" y="0"/>
                </a:moveTo>
                <a:lnTo>
                  <a:pt x="1926948" y="0"/>
                </a:lnTo>
                <a:lnTo>
                  <a:pt x="1926948" y="672023"/>
                </a:lnTo>
                <a:lnTo>
                  <a:pt x="0" y="672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>
            <a:off x="7584935" y="2618555"/>
            <a:ext cx="10417790" cy="5989102"/>
          </a:xfrm>
          <a:custGeom>
            <a:avLst/>
            <a:gdLst/>
            <a:ahLst/>
            <a:cxnLst/>
            <a:rect l="l" t="t" r="r" b="b"/>
            <a:pathLst>
              <a:path w="10417790" h="5989102">
                <a:moveTo>
                  <a:pt x="0" y="0"/>
                </a:moveTo>
                <a:lnTo>
                  <a:pt x="10417789" y="0"/>
                </a:lnTo>
                <a:lnTo>
                  <a:pt x="10417789" y="5989101"/>
                </a:lnTo>
                <a:lnTo>
                  <a:pt x="0" y="59891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TextBox 4"/>
          <p:cNvSpPr txBox="1"/>
          <p:nvPr/>
        </p:nvSpPr>
        <p:spPr>
          <a:xfrm>
            <a:off x="1028700" y="1172845"/>
            <a:ext cx="13611208" cy="956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69"/>
              </a:lnSpc>
            </a:pPr>
            <a:r>
              <a:rPr lang="en-US" sz="7269" spc="1017">
                <a:solidFill>
                  <a:srgbClr val="2B3825"/>
                </a:solidFill>
                <a:latin typeface="Glacial Indifference Bold"/>
              </a:rPr>
              <a:t> INSIGHT 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9567" y="2551880"/>
            <a:ext cx="6721272" cy="6955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4" lvl="1" indent="-356232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2B3825"/>
                </a:solidFill>
                <a:latin typeface="Glacial Indifference"/>
              </a:rPr>
              <a:t>The </a:t>
            </a:r>
            <a:r>
              <a:rPr lang="en-US" sz="3299">
                <a:solidFill>
                  <a:srgbClr val="2B3825"/>
                </a:solidFill>
                <a:latin typeface="Glacial Indifference Bold"/>
              </a:rPr>
              <a:t>more followers, the higher the price</a:t>
            </a:r>
            <a:r>
              <a:rPr lang="en-US" sz="3299">
                <a:solidFill>
                  <a:srgbClr val="2B3825"/>
                </a:solidFill>
                <a:latin typeface="Glacial Indifference"/>
              </a:rPr>
              <a:t> per square meters sold (p-value &lt;0.05)</a:t>
            </a:r>
          </a:p>
          <a:p>
            <a:pPr>
              <a:lnSpc>
                <a:spcPts val="4619"/>
              </a:lnSpc>
            </a:pPr>
            <a:endParaRPr lang="en-US" sz="3299">
              <a:solidFill>
                <a:srgbClr val="2B3825"/>
              </a:solidFill>
              <a:latin typeface="Glacial Indifference"/>
            </a:endParaRPr>
          </a:p>
          <a:p>
            <a:pPr marL="712464" lvl="1" indent="-356232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2B3825"/>
                </a:solidFill>
                <a:latin typeface="Glacial Indifference Bold"/>
              </a:rPr>
              <a:t>Look at categorical variables</a:t>
            </a:r>
            <a:r>
              <a:rPr lang="en-US" sz="3299">
                <a:solidFill>
                  <a:srgbClr val="2B3825"/>
                </a:solidFill>
                <a:latin typeface="Glacial Indifference"/>
              </a:rPr>
              <a:t> given </a:t>
            </a:r>
            <a:r>
              <a:rPr lang="en-US" sz="3299">
                <a:solidFill>
                  <a:srgbClr val="2B3825"/>
                </a:solidFill>
                <a:latin typeface="Glacial Indifference Bold"/>
              </a:rPr>
              <a:t>low correlation with numerical variables</a:t>
            </a:r>
            <a:r>
              <a:rPr lang="en-US" sz="3299">
                <a:solidFill>
                  <a:srgbClr val="2B3825"/>
                </a:solidFill>
                <a:latin typeface="Glacial Indifference"/>
              </a:rPr>
              <a:t> such as   living room, bathroom, drawing room kitchen etc with follower count</a:t>
            </a:r>
          </a:p>
          <a:p>
            <a:pPr>
              <a:lnSpc>
                <a:spcPts val="4619"/>
              </a:lnSpc>
            </a:pPr>
            <a:endParaRPr lang="en-US" sz="3299">
              <a:solidFill>
                <a:srgbClr val="2B3825"/>
              </a:solidFill>
              <a:latin typeface="Glacial Indifference"/>
            </a:endParaRPr>
          </a:p>
          <a:p>
            <a:pPr>
              <a:lnSpc>
                <a:spcPts val="4619"/>
              </a:lnSpc>
              <a:spcBef>
                <a:spcPct val="0"/>
              </a:spcBef>
            </a:pPr>
            <a:endParaRPr lang="en-US" sz="3299">
              <a:solidFill>
                <a:srgbClr val="2B3825"/>
              </a:solidFill>
              <a:latin typeface="Glacial Indifferenc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32352" y="693959"/>
            <a:ext cx="1926948" cy="672023"/>
          </a:xfrm>
          <a:custGeom>
            <a:avLst/>
            <a:gdLst/>
            <a:ahLst/>
            <a:cxnLst/>
            <a:rect l="l" t="t" r="r" b="b"/>
            <a:pathLst>
              <a:path w="1926948" h="672023">
                <a:moveTo>
                  <a:pt x="0" y="0"/>
                </a:moveTo>
                <a:lnTo>
                  <a:pt x="1926948" y="0"/>
                </a:lnTo>
                <a:lnTo>
                  <a:pt x="1926948" y="672023"/>
                </a:lnTo>
                <a:lnTo>
                  <a:pt x="0" y="672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>
            <a:off x="9937953" y="2127758"/>
            <a:ext cx="6717348" cy="6962251"/>
          </a:xfrm>
          <a:custGeom>
            <a:avLst/>
            <a:gdLst/>
            <a:ahLst/>
            <a:cxnLst/>
            <a:rect l="l" t="t" r="r" b="b"/>
            <a:pathLst>
              <a:path w="6717348" h="6962251">
                <a:moveTo>
                  <a:pt x="0" y="0"/>
                </a:moveTo>
                <a:lnTo>
                  <a:pt x="6717348" y="0"/>
                </a:lnTo>
                <a:lnTo>
                  <a:pt x="6717348" y="6962251"/>
                </a:lnTo>
                <a:lnTo>
                  <a:pt x="0" y="69622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TextBox 4"/>
          <p:cNvSpPr txBox="1"/>
          <p:nvPr/>
        </p:nvSpPr>
        <p:spPr>
          <a:xfrm>
            <a:off x="1028700" y="1171575"/>
            <a:ext cx="9806749" cy="956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69"/>
              </a:lnSpc>
            </a:pPr>
            <a:r>
              <a:rPr lang="en-US" sz="7269" spc="1017">
                <a:solidFill>
                  <a:srgbClr val="2B3825"/>
                </a:solidFill>
                <a:latin typeface="Glacial Indifference Bold"/>
              </a:rPr>
              <a:t>INSIGHT 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60421" y="3164842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534193" y="3124670"/>
            <a:ext cx="7828425" cy="5382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2B3825"/>
                </a:solidFill>
                <a:latin typeface="Glacial Indifference"/>
              </a:rPr>
              <a:t>Unrenovated properties -&gt; </a:t>
            </a:r>
            <a:r>
              <a:rPr lang="en-US" sz="3399" dirty="0">
                <a:solidFill>
                  <a:srgbClr val="2B3825"/>
                </a:solidFill>
                <a:latin typeface="Glacial Indifference Bold"/>
              </a:rPr>
              <a:t>fewer followers </a:t>
            </a:r>
            <a:r>
              <a:rPr lang="en-US" sz="3399" dirty="0">
                <a:solidFill>
                  <a:srgbClr val="2B3825"/>
                </a:solidFill>
                <a:latin typeface="Glacial Indifference"/>
              </a:rPr>
              <a:t>on average </a:t>
            </a:r>
          </a:p>
          <a:p>
            <a:pPr>
              <a:lnSpc>
                <a:spcPts val="4759"/>
              </a:lnSpc>
            </a:pPr>
            <a:endParaRPr lang="en-US" sz="3399" dirty="0">
              <a:solidFill>
                <a:srgbClr val="2B3825"/>
              </a:solidFill>
              <a:latin typeface="Glacial Indifference"/>
            </a:endParaRP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2B3825"/>
                </a:solidFill>
                <a:latin typeface="Glacial Indifference"/>
              </a:rPr>
              <a:t>Due to the </a:t>
            </a:r>
            <a:r>
              <a:rPr lang="en-US" sz="3399" dirty="0">
                <a:solidFill>
                  <a:srgbClr val="2B3825"/>
                </a:solidFill>
                <a:latin typeface="Glacial Indifference Bold"/>
              </a:rPr>
              <a:t>additional cost of renovation</a:t>
            </a:r>
            <a:r>
              <a:rPr lang="en-US" sz="3399" dirty="0">
                <a:solidFill>
                  <a:srgbClr val="2B3825"/>
                </a:solidFill>
                <a:latin typeface="Glacial Indifference"/>
              </a:rPr>
              <a:t> compared to buying a renovated property, regardless the condition</a:t>
            </a:r>
          </a:p>
          <a:p>
            <a:pPr>
              <a:lnSpc>
                <a:spcPts val="4340"/>
              </a:lnSpc>
            </a:pPr>
            <a:endParaRPr lang="en-US" sz="3399" dirty="0">
              <a:solidFill>
                <a:srgbClr val="2B3825"/>
              </a:solidFill>
              <a:latin typeface="Glacial Indifference"/>
            </a:endParaRPr>
          </a:p>
          <a:p>
            <a:pPr>
              <a:lnSpc>
                <a:spcPts val="4340"/>
              </a:lnSpc>
            </a:pPr>
            <a:endParaRPr lang="en-US" sz="3399" dirty="0">
              <a:solidFill>
                <a:srgbClr val="2B3825"/>
              </a:solidFill>
              <a:latin typeface="Glacial Indifferenc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32352" y="693959"/>
            <a:ext cx="1926948" cy="672023"/>
          </a:xfrm>
          <a:custGeom>
            <a:avLst/>
            <a:gdLst/>
            <a:ahLst/>
            <a:cxnLst/>
            <a:rect l="l" t="t" r="r" b="b"/>
            <a:pathLst>
              <a:path w="1926948" h="672023">
                <a:moveTo>
                  <a:pt x="0" y="0"/>
                </a:moveTo>
                <a:lnTo>
                  <a:pt x="1926948" y="0"/>
                </a:lnTo>
                <a:lnTo>
                  <a:pt x="1926948" y="672023"/>
                </a:lnTo>
                <a:lnTo>
                  <a:pt x="0" y="672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TextBox 3"/>
          <p:cNvSpPr txBox="1"/>
          <p:nvPr/>
        </p:nvSpPr>
        <p:spPr>
          <a:xfrm>
            <a:off x="1028700" y="1153795"/>
            <a:ext cx="11188659" cy="871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70"/>
              </a:lnSpc>
            </a:pPr>
            <a:r>
              <a:rPr lang="en-US" sz="6570" spc="919">
                <a:solidFill>
                  <a:srgbClr val="2B3825"/>
                </a:solidFill>
                <a:latin typeface="Glacial Indifference Bold"/>
              </a:rPr>
              <a:t>RECOMMENDATIONS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60421" y="2088403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grpSp>
        <p:nvGrpSpPr>
          <p:cNvPr id="5" name="Group 5"/>
          <p:cNvGrpSpPr/>
          <p:nvPr/>
        </p:nvGrpSpPr>
        <p:grpSpPr>
          <a:xfrm>
            <a:off x="2129968" y="2975498"/>
            <a:ext cx="14028064" cy="5082538"/>
            <a:chOff x="0" y="0"/>
            <a:chExt cx="3694634" cy="13386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94634" cy="1338611"/>
            </a:xfrm>
            <a:custGeom>
              <a:avLst/>
              <a:gdLst/>
              <a:ahLst/>
              <a:cxnLst/>
              <a:rect l="l" t="t" r="r" b="b"/>
              <a:pathLst>
                <a:path w="3694634" h="1338611">
                  <a:moveTo>
                    <a:pt x="28146" y="0"/>
                  </a:moveTo>
                  <a:lnTo>
                    <a:pt x="3666488" y="0"/>
                  </a:lnTo>
                  <a:cubicBezTo>
                    <a:pt x="3682033" y="0"/>
                    <a:pt x="3694634" y="12602"/>
                    <a:pt x="3694634" y="28146"/>
                  </a:cubicBezTo>
                  <a:lnTo>
                    <a:pt x="3694634" y="1310465"/>
                  </a:lnTo>
                  <a:cubicBezTo>
                    <a:pt x="3694634" y="1326009"/>
                    <a:pt x="3682033" y="1338611"/>
                    <a:pt x="3666488" y="1338611"/>
                  </a:cubicBezTo>
                  <a:lnTo>
                    <a:pt x="28146" y="1338611"/>
                  </a:lnTo>
                  <a:cubicBezTo>
                    <a:pt x="12602" y="1338611"/>
                    <a:pt x="0" y="1326009"/>
                    <a:pt x="0" y="1310465"/>
                  </a:cubicBezTo>
                  <a:lnTo>
                    <a:pt x="0" y="28146"/>
                  </a:lnTo>
                  <a:cubicBezTo>
                    <a:pt x="0" y="12602"/>
                    <a:pt x="12602" y="0"/>
                    <a:pt x="28146" y="0"/>
                  </a:cubicBezTo>
                  <a:close/>
                </a:path>
              </a:pathLst>
            </a:custGeom>
            <a:solidFill>
              <a:srgbClr val="B4DBBB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694634" cy="13862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079"/>
                </a:lnSpc>
              </a:pPr>
              <a:endParaRPr/>
            </a:p>
            <a:p>
              <a:pPr>
                <a:lnSpc>
                  <a:spcPts val="307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976388" y="3131073"/>
            <a:ext cx="12335224" cy="529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>
                <a:solidFill>
                  <a:srgbClr val="2B3825"/>
                </a:solidFill>
                <a:latin typeface="Canva Sans Bold"/>
              </a:rPr>
              <a:t>Key recommendations:</a:t>
            </a:r>
          </a:p>
          <a:p>
            <a:pPr marL="712470" lvl="1" indent="-356235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2B3825"/>
                </a:solidFill>
                <a:latin typeface="Canva Sans Bold"/>
              </a:rPr>
              <a:t>Purchase renovated properties</a:t>
            </a:r>
            <a:r>
              <a:rPr lang="en-US" sz="3300">
                <a:solidFill>
                  <a:srgbClr val="2B3825"/>
                </a:solidFill>
                <a:latin typeface="Canva Sans"/>
              </a:rPr>
              <a:t> for investment instead of unrenovated ones to </a:t>
            </a:r>
            <a:r>
              <a:rPr lang="en-US" sz="3300">
                <a:solidFill>
                  <a:srgbClr val="2B3825"/>
                </a:solidFill>
                <a:latin typeface="Canva Sans Bold"/>
              </a:rPr>
              <a:t>save cost and draw</a:t>
            </a:r>
            <a:r>
              <a:rPr lang="en-US" sz="3300">
                <a:solidFill>
                  <a:srgbClr val="2B3825"/>
                </a:solidFill>
                <a:latin typeface="Canva Sans"/>
              </a:rPr>
              <a:t> more buyers’ </a:t>
            </a:r>
            <a:r>
              <a:rPr lang="en-US" sz="3300">
                <a:solidFill>
                  <a:srgbClr val="2B3825"/>
                </a:solidFill>
                <a:latin typeface="Canva Sans Bold"/>
              </a:rPr>
              <a:t>attention</a:t>
            </a:r>
          </a:p>
          <a:p>
            <a:pPr>
              <a:lnSpc>
                <a:spcPts val="4620"/>
              </a:lnSpc>
            </a:pPr>
            <a:endParaRPr lang="en-US" sz="3300">
              <a:solidFill>
                <a:srgbClr val="2B3825"/>
              </a:solidFill>
              <a:latin typeface="Canva Sans Bold"/>
            </a:endParaRPr>
          </a:p>
          <a:p>
            <a:pPr marL="712470" lvl="1" indent="-356235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2B3825"/>
                </a:solidFill>
                <a:latin typeface="Canva Sans"/>
              </a:rPr>
              <a:t>Conduct a </a:t>
            </a:r>
            <a:r>
              <a:rPr lang="en-US" sz="3300">
                <a:solidFill>
                  <a:srgbClr val="2B3825"/>
                </a:solidFill>
                <a:latin typeface="Canva Sans Bold"/>
              </a:rPr>
              <a:t>consumer perception survey</a:t>
            </a:r>
            <a:r>
              <a:rPr lang="en-US" sz="3300">
                <a:solidFill>
                  <a:srgbClr val="2B3825"/>
                </a:solidFill>
                <a:latin typeface="Canva Sans"/>
              </a:rPr>
              <a:t> to understand further </a:t>
            </a:r>
            <a:r>
              <a:rPr lang="en-US" sz="3300">
                <a:solidFill>
                  <a:srgbClr val="2B3825"/>
                </a:solidFill>
                <a:latin typeface="Canva Sans Bold"/>
              </a:rPr>
              <a:t>motivators</a:t>
            </a:r>
            <a:r>
              <a:rPr lang="en-US" sz="3300">
                <a:solidFill>
                  <a:srgbClr val="2B3825"/>
                </a:solidFill>
                <a:latin typeface="Canva Sans"/>
              </a:rPr>
              <a:t> in deciding to “follow” a property listing besides the variables in the dataset</a:t>
            </a:r>
          </a:p>
          <a:p>
            <a:pPr algn="ctr">
              <a:lnSpc>
                <a:spcPts val="5319"/>
              </a:lnSpc>
            </a:pPr>
            <a:endParaRPr lang="en-US" sz="3300">
              <a:solidFill>
                <a:srgbClr val="2B3825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32352" y="693959"/>
            <a:ext cx="1926948" cy="672023"/>
          </a:xfrm>
          <a:custGeom>
            <a:avLst/>
            <a:gdLst/>
            <a:ahLst/>
            <a:cxnLst/>
            <a:rect l="l" t="t" r="r" b="b"/>
            <a:pathLst>
              <a:path w="1926948" h="672023">
                <a:moveTo>
                  <a:pt x="0" y="0"/>
                </a:moveTo>
                <a:lnTo>
                  <a:pt x="1926948" y="0"/>
                </a:lnTo>
                <a:lnTo>
                  <a:pt x="1926948" y="672023"/>
                </a:lnTo>
                <a:lnTo>
                  <a:pt x="0" y="672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>
            <a:off x="12364588" y="3911393"/>
            <a:ext cx="4894712" cy="3796229"/>
          </a:xfrm>
          <a:custGeom>
            <a:avLst/>
            <a:gdLst/>
            <a:ahLst/>
            <a:cxnLst/>
            <a:rect l="l" t="t" r="r" b="b"/>
            <a:pathLst>
              <a:path w="4894712" h="3796229">
                <a:moveTo>
                  <a:pt x="0" y="0"/>
                </a:moveTo>
                <a:lnTo>
                  <a:pt x="4894712" y="0"/>
                </a:lnTo>
                <a:lnTo>
                  <a:pt x="4894712" y="3796229"/>
                </a:lnTo>
                <a:lnTo>
                  <a:pt x="0" y="37962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TextBox 4"/>
          <p:cNvSpPr txBox="1"/>
          <p:nvPr/>
        </p:nvSpPr>
        <p:spPr>
          <a:xfrm>
            <a:off x="1044654" y="1172845"/>
            <a:ext cx="8099346" cy="1674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69"/>
              </a:lnSpc>
            </a:pPr>
            <a:r>
              <a:rPr lang="en-US" sz="7269" spc="1017">
                <a:solidFill>
                  <a:srgbClr val="2B3825"/>
                </a:solidFill>
                <a:latin typeface="Glacial Indifference Bold"/>
              </a:rPr>
              <a:t>LIMITATION</a:t>
            </a:r>
          </a:p>
          <a:p>
            <a:pPr>
              <a:lnSpc>
                <a:spcPts val="8079"/>
              </a:lnSpc>
            </a:pPr>
            <a:r>
              <a:rPr lang="en-US" sz="3999" spc="551">
                <a:solidFill>
                  <a:srgbClr val="2B3825"/>
                </a:solidFill>
                <a:latin typeface="Glacial Indifference Bold"/>
              </a:rPr>
              <a:t>POTENTIAL CONFOUNDERS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542665"/>
            <a:ext cx="10958905" cy="5080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2B3825"/>
                </a:solidFill>
                <a:latin typeface="Glacial Indifference Bold"/>
              </a:rPr>
              <a:t>Environmental Factors:</a:t>
            </a:r>
            <a:r>
              <a:rPr lang="en-US" sz="3600">
                <a:solidFill>
                  <a:srgbClr val="2B3825"/>
                </a:solidFill>
                <a:latin typeface="Glacial Indifference"/>
              </a:rPr>
              <a:t> </a:t>
            </a: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2B3825"/>
                </a:solidFill>
                <a:latin typeface="Glacial Indifference Bold"/>
              </a:rPr>
              <a:t>Nearby environmental conditions</a:t>
            </a:r>
            <a:r>
              <a:rPr lang="en-US" sz="3600">
                <a:solidFill>
                  <a:srgbClr val="2B3825"/>
                </a:solidFill>
                <a:latin typeface="Glacial Indifference"/>
              </a:rPr>
              <a:t> such as pollution levels can influence property values</a:t>
            </a:r>
          </a:p>
          <a:p>
            <a:pPr>
              <a:lnSpc>
                <a:spcPts val="5040"/>
              </a:lnSpc>
            </a:pPr>
            <a:endParaRPr lang="en-US" sz="3600">
              <a:solidFill>
                <a:srgbClr val="2B3825"/>
              </a:solidFill>
              <a:latin typeface="Glacial Indifference"/>
            </a:endParaRP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2B3825"/>
                </a:solidFill>
                <a:latin typeface="Glacial Indifference Bold"/>
              </a:rPr>
              <a:t>Demographic Factors: 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2B3825"/>
                </a:solidFill>
                <a:latin typeface="Glacial Indifference Bold"/>
              </a:rPr>
              <a:t>Characteristics</a:t>
            </a:r>
            <a:r>
              <a:rPr lang="en-US" sz="3600">
                <a:solidFill>
                  <a:srgbClr val="2B3825"/>
                </a:solidFill>
                <a:latin typeface="Glacial Indifference"/>
              </a:rPr>
              <a:t> eg income level, and cultural diversity of the </a:t>
            </a:r>
            <a:r>
              <a:rPr lang="en-US" sz="3600">
                <a:solidFill>
                  <a:srgbClr val="2B3825"/>
                </a:solidFill>
                <a:latin typeface="Glacial Indifference Bold"/>
              </a:rPr>
              <a:t>local population</a:t>
            </a:r>
            <a:r>
              <a:rPr lang="en-US" sz="3600">
                <a:solidFill>
                  <a:srgbClr val="2B3825"/>
                </a:solidFill>
                <a:latin typeface="Glacial Indifference"/>
              </a:rPr>
              <a:t> can impact property demand and prices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658129" y="7938977"/>
            <a:ext cx="2307630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B3825"/>
                </a:solidFill>
                <a:latin typeface="Glacial Indifference Bold"/>
              </a:rPr>
              <a:t>Who affects who?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5405553"/>
            <a:ext cx="18288000" cy="12035931"/>
          </a:xfrm>
          <a:custGeom>
            <a:avLst/>
            <a:gdLst/>
            <a:ahLst/>
            <a:cxnLst/>
            <a:rect l="l" t="t" r="r" b="b"/>
            <a:pathLst>
              <a:path w="18288000" h="12035931">
                <a:moveTo>
                  <a:pt x="0" y="0"/>
                </a:moveTo>
                <a:lnTo>
                  <a:pt x="18288000" y="0"/>
                </a:lnTo>
                <a:lnTo>
                  <a:pt x="18288000" y="12035931"/>
                </a:lnTo>
                <a:lnTo>
                  <a:pt x="0" y="120359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6" b="-616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TextBox 3"/>
          <p:cNvSpPr txBox="1"/>
          <p:nvPr/>
        </p:nvSpPr>
        <p:spPr>
          <a:xfrm>
            <a:off x="1028700" y="5466291"/>
            <a:ext cx="8099346" cy="988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00"/>
              </a:lnSpc>
            </a:pPr>
            <a:r>
              <a:rPr lang="en-US" sz="7400" spc="1036">
                <a:solidFill>
                  <a:srgbClr val="FFFFFF"/>
                </a:solidFill>
                <a:latin typeface="Glacial Indifference Bold"/>
              </a:rPr>
              <a:t>SUMMARY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908430"/>
            <a:ext cx="16230600" cy="655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24"/>
              </a:lnSpc>
              <a:spcBef>
                <a:spcPct val="0"/>
              </a:spcBef>
            </a:pPr>
            <a:r>
              <a:rPr lang="en-US" sz="3803">
                <a:solidFill>
                  <a:srgbClr val="000000"/>
                </a:solidFill>
                <a:latin typeface="Glacial Indifference Bold"/>
              </a:rPr>
              <a:t>Level 1 question: How should we invest in the property market of Beijing?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32352" y="693959"/>
            <a:ext cx="1926948" cy="672023"/>
          </a:xfrm>
          <a:custGeom>
            <a:avLst/>
            <a:gdLst/>
            <a:ahLst/>
            <a:cxnLst/>
            <a:rect l="l" t="t" r="r" b="b"/>
            <a:pathLst>
              <a:path w="1926948" h="672023">
                <a:moveTo>
                  <a:pt x="0" y="0"/>
                </a:moveTo>
                <a:lnTo>
                  <a:pt x="1926948" y="0"/>
                </a:lnTo>
                <a:lnTo>
                  <a:pt x="1926948" y="672023"/>
                </a:lnTo>
                <a:lnTo>
                  <a:pt x="0" y="672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TextBox 3"/>
          <p:cNvSpPr txBox="1"/>
          <p:nvPr/>
        </p:nvSpPr>
        <p:spPr>
          <a:xfrm>
            <a:off x="1044654" y="3778715"/>
            <a:ext cx="9937415" cy="3856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22"/>
              </a:lnSpc>
            </a:pPr>
            <a:r>
              <a:rPr lang="en-US" sz="3658" dirty="0">
                <a:solidFill>
                  <a:srgbClr val="000000"/>
                </a:solidFill>
                <a:latin typeface="Glacial Indifference Bold"/>
              </a:rPr>
              <a:t>Level 2: How do the attributes of each district affect property prices in Beijing?</a:t>
            </a:r>
          </a:p>
          <a:p>
            <a:pPr marL="789969" lvl="1" indent="-394984">
              <a:lnSpc>
                <a:spcPts val="5122"/>
              </a:lnSpc>
              <a:buFont typeface="Arial"/>
              <a:buChar char="•"/>
            </a:pPr>
            <a:r>
              <a:rPr lang="en-US" sz="3658" dirty="0">
                <a:solidFill>
                  <a:srgbClr val="000000"/>
                </a:solidFill>
                <a:latin typeface="Glacial Indifference Bold"/>
              </a:rPr>
              <a:t>Focus on </a:t>
            </a:r>
            <a:r>
              <a:rPr lang="en-US" sz="3658" dirty="0" err="1">
                <a:solidFill>
                  <a:srgbClr val="000000"/>
                </a:solidFill>
                <a:latin typeface="Glacial Indifference Bold"/>
              </a:rPr>
              <a:t>Chongwen</a:t>
            </a:r>
            <a:r>
              <a:rPr lang="en-US" sz="3658" dirty="0">
                <a:solidFill>
                  <a:srgbClr val="000000"/>
                </a:solidFill>
                <a:latin typeface="Glacial Indifference Bold"/>
              </a:rPr>
              <a:t> </a:t>
            </a:r>
          </a:p>
          <a:p>
            <a:pPr marL="1579938" lvl="2" indent="-526646">
              <a:lnSpc>
                <a:spcPts val="5122"/>
              </a:lnSpc>
              <a:buFont typeface="Arial"/>
              <a:buChar char="⚬"/>
            </a:pPr>
            <a:r>
              <a:rPr lang="en-US" sz="3658" dirty="0">
                <a:solidFill>
                  <a:srgbClr val="000000"/>
                </a:solidFill>
                <a:latin typeface="Glacial Indifference"/>
              </a:rPr>
              <a:t>High percentage of subway listings</a:t>
            </a:r>
          </a:p>
          <a:p>
            <a:pPr marL="1579938" lvl="2" indent="-526646">
              <a:lnSpc>
                <a:spcPts val="5122"/>
              </a:lnSpc>
              <a:buFont typeface="Arial"/>
              <a:buChar char="⚬"/>
            </a:pPr>
            <a:r>
              <a:rPr lang="en-US" sz="3658" dirty="0">
                <a:solidFill>
                  <a:srgbClr val="000000"/>
                </a:solidFill>
                <a:latin typeface="Glacial Indifference"/>
              </a:rPr>
              <a:t>Low in price per square meter</a:t>
            </a:r>
          </a:p>
          <a:p>
            <a:pPr marL="1579938" lvl="2" indent="-526646">
              <a:lnSpc>
                <a:spcPts val="5122"/>
              </a:lnSpc>
              <a:spcBef>
                <a:spcPct val="0"/>
              </a:spcBef>
              <a:buFont typeface="Arial"/>
              <a:buChar char="⚬"/>
            </a:pPr>
            <a:r>
              <a:rPr lang="en-US" sz="3658" dirty="0">
                <a:solidFill>
                  <a:srgbClr val="000000"/>
                </a:solidFill>
                <a:latin typeface="Glacial Indifference"/>
              </a:rPr>
              <a:t>Despite the low community Average  </a:t>
            </a:r>
          </a:p>
        </p:txBody>
      </p:sp>
      <p:sp>
        <p:nvSpPr>
          <p:cNvPr id="4" name="Freeform 4"/>
          <p:cNvSpPr/>
          <p:nvPr/>
        </p:nvSpPr>
        <p:spPr>
          <a:xfrm>
            <a:off x="10982068" y="3300931"/>
            <a:ext cx="7032778" cy="4887958"/>
          </a:xfrm>
          <a:custGeom>
            <a:avLst/>
            <a:gdLst/>
            <a:ahLst/>
            <a:cxnLst/>
            <a:rect l="l" t="t" r="r" b="b"/>
            <a:pathLst>
              <a:path w="7032778" h="4887958">
                <a:moveTo>
                  <a:pt x="0" y="0"/>
                </a:moveTo>
                <a:lnTo>
                  <a:pt x="7032778" y="0"/>
                </a:lnTo>
                <a:lnTo>
                  <a:pt x="7032778" y="4887957"/>
                </a:lnTo>
                <a:lnTo>
                  <a:pt x="0" y="48879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2792" t="-119812" r="-61988" b="-62957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5" name="TextBox 5"/>
          <p:cNvSpPr txBox="1"/>
          <p:nvPr/>
        </p:nvSpPr>
        <p:spPr>
          <a:xfrm>
            <a:off x="1044654" y="1637841"/>
            <a:ext cx="8099346" cy="1870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69"/>
              </a:lnSpc>
            </a:pPr>
            <a:r>
              <a:rPr lang="en-US" sz="7269" spc="1017">
                <a:solidFill>
                  <a:srgbClr val="2B3825"/>
                </a:solidFill>
                <a:latin typeface="Glacial Indifference Bold"/>
              </a:rPr>
              <a:t>QUESTION 1 SUMMARY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09559" y="8131738"/>
            <a:ext cx="7778441" cy="522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6"/>
              </a:lnSpc>
              <a:spcBef>
                <a:spcPct val="0"/>
              </a:spcBef>
            </a:pPr>
            <a:r>
              <a:rPr lang="en-US" sz="3061">
                <a:solidFill>
                  <a:srgbClr val="000000"/>
                </a:solidFill>
                <a:latin typeface="Glacial Indifference Bold"/>
              </a:rPr>
              <a:t>Chongwen average price per square metre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32352" y="693959"/>
            <a:ext cx="1926948" cy="672023"/>
          </a:xfrm>
          <a:custGeom>
            <a:avLst/>
            <a:gdLst/>
            <a:ahLst/>
            <a:cxnLst/>
            <a:rect l="l" t="t" r="r" b="b"/>
            <a:pathLst>
              <a:path w="1926948" h="672023">
                <a:moveTo>
                  <a:pt x="0" y="0"/>
                </a:moveTo>
                <a:lnTo>
                  <a:pt x="1926948" y="0"/>
                </a:lnTo>
                <a:lnTo>
                  <a:pt x="1926948" y="672023"/>
                </a:lnTo>
                <a:lnTo>
                  <a:pt x="0" y="672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TextBox 3"/>
          <p:cNvSpPr txBox="1"/>
          <p:nvPr/>
        </p:nvSpPr>
        <p:spPr>
          <a:xfrm>
            <a:off x="1028700" y="1247316"/>
            <a:ext cx="13576372" cy="956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69"/>
              </a:lnSpc>
            </a:pPr>
            <a:r>
              <a:rPr lang="en-US" sz="7269" spc="1017">
                <a:solidFill>
                  <a:srgbClr val="2B3825"/>
                </a:solidFill>
                <a:latin typeface="Glacial Indifference Bold"/>
              </a:rPr>
              <a:t>QUESTION 2 SUMMARY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648988"/>
            <a:ext cx="14648408" cy="372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lacial Indifference Bold"/>
              </a:rPr>
              <a:t>Level 2: How do housing prices change over time?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Gradual increase over the years, all types of buildings follow the trend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Slight decrease from 2017 to 2018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Sharp increase when policy was announced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Glacial Indifference"/>
            </a:endParaRPr>
          </a:p>
          <a:p>
            <a:pPr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Glacial Indifference"/>
            </a:endParaRPr>
          </a:p>
          <a:p>
            <a:pPr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000000"/>
              </a:solidFill>
              <a:latin typeface="Glacial Indifference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5143648"/>
            <a:ext cx="13847444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lacial Indifference Bold"/>
              </a:rPr>
              <a:t>Level 3: How does the consumer’s preference change over time?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The prime time to sell a property is within 250 active days on market</a:t>
            </a:r>
          </a:p>
          <a:p>
            <a:pPr marL="647700" lvl="1" indent="-323850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Prices tend to fall if the property has been listed for too long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7134225"/>
            <a:ext cx="15192184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 Bold"/>
              </a:rPr>
              <a:t>Level 3: When is the most opportune time to invest in the property market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Buy in Q4, Sell in Q1 to reduce holding time and risk of fluctuations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Exception for bungalows, buy in Q1 and sell in Q4 to maximise profit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Respond quickly to property stimulus measures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32352" y="693959"/>
            <a:ext cx="1926948" cy="672023"/>
          </a:xfrm>
          <a:custGeom>
            <a:avLst/>
            <a:gdLst/>
            <a:ahLst/>
            <a:cxnLst/>
            <a:rect l="l" t="t" r="r" b="b"/>
            <a:pathLst>
              <a:path w="1926948" h="672023">
                <a:moveTo>
                  <a:pt x="0" y="0"/>
                </a:moveTo>
                <a:lnTo>
                  <a:pt x="1926948" y="0"/>
                </a:lnTo>
                <a:lnTo>
                  <a:pt x="1926948" y="672023"/>
                </a:lnTo>
                <a:lnTo>
                  <a:pt x="0" y="672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TextBox 3"/>
          <p:cNvSpPr txBox="1"/>
          <p:nvPr/>
        </p:nvSpPr>
        <p:spPr>
          <a:xfrm>
            <a:off x="1028700" y="1172845"/>
            <a:ext cx="13167299" cy="956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69"/>
              </a:lnSpc>
            </a:pPr>
            <a:r>
              <a:rPr lang="en-US" sz="7269" spc="1017">
                <a:solidFill>
                  <a:srgbClr val="2B3825"/>
                </a:solidFill>
                <a:latin typeface="Glacial Indifference Bold"/>
              </a:rPr>
              <a:t>QUESTION 3 SUMMARY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645780"/>
            <a:ext cx="15332352" cy="5313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2B3825"/>
                </a:solidFill>
                <a:latin typeface="Glacial Indifference Bold"/>
              </a:rPr>
              <a:t>Level 2:  What are the factors affecting the follower count of Beijing properties?</a:t>
            </a:r>
          </a:p>
          <a:p>
            <a:pPr>
              <a:lnSpc>
                <a:spcPts val="5319"/>
              </a:lnSpc>
            </a:pPr>
            <a:endParaRPr lang="en-US" sz="3799">
              <a:solidFill>
                <a:srgbClr val="2B3825"/>
              </a:solidFill>
              <a:latin typeface="Glacial Indifference Bold"/>
            </a:endParaRPr>
          </a:p>
          <a:p>
            <a:pPr marL="820417" lvl="1" indent="-410209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2B3825"/>
                </a:solidFill>
                <a:latin typeface="Glacial Indifference"/>
              </a:rPr>
              <a:t>Conduct surveys to gain better insights on what makes consumers want to ‘follow’ a property</a:t>
            </a:r>
          </a:p>
          <a:p>
            <a:pPr marL="820417" lvl="1" indent="-410209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2B3825"/>
                </a:solidFill>
                <a:latin typeface="Glacial Indifference"/>
              </a:rPr>
              <a:t>Invest by entering the market with renovated properties that are larger in square area to reduce costs and attract more buyers attention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28893" y="1396257"/>
            <a:ext cx="1926948" cy="672023"/>
          </a:xfrm>
          <a:custGeom>
            <a:avLst/>
            <a:gdLst/>
            <a:ahLst/>
            <a:cxnLst/>
            <a:rect l="l" t="t" r="r" b="b"/>
            <a:pathLst>
              <a:path w="1926948" h="672023">
                <a:moveTo>
                  <a:pt x="0" y="0"/>
                </a:moveTo>
                <a:lnTo>
                  <a:pt x="1926948" y="0"/>
                </a:lnTo>
                <a:lnTo>
                  <a:pt x="1926948" y="672023"/>
                </a:lnTo>
                <a:lnTo>
                  <a:pt x="0" y="672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TextBox 3"/>
          <p:cNvSpPr txBox="1"/>
          <p:nvPr/>
        </p:nvSpPr>
        <p:spPr>
          <a:xfrm>
            <a:off x="1028700" y="1184389"/>
            <a:ext cx="9443723" cy="956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269"/>
              </a:lnSpc>
            </a:pPr>
            <a:r>
              <a:rPr lang="en-US" sz="7269" spc="1017">
                <a:solidFill>
                  <a:srgbClr val="2B3825"/>
                </a:solidFill>
                <a:latin typeface="Glacial Indifference Bold"/>
              </a:rPr>
              <a:t>CONTEXT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950948"/>
            <a:ext cx="8334911" cy="4787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41"/>
              </a:lnSpc>
            </a:pPr>
            <a:endParaRPr dirty="0"/>
          </a:p>
          <a:p>
            <a:pPr marL="839118" lvl="1" indent="-419559">
              <a:lnSpc>
                <a:spcPts val="5441"/>
              </a:lnSpc>
              <a:buFont typeface="Arial"/>
              <a:buChar char="•"/>
            </a:pPr>
            <a:r>
              <a:rPr lang="en-US" sz="3886" dirty="0">
                <a:solidFill>
                  <a:srgbClr val="2B3825"/>
                </a:solidFill>
                <a:latin typeface="Glacial Indifference"/>
              </a:rPr>
              <a:t>In </a:t>
            </a:r>
            <a:r>
              <a:rPr lang="en-US" sz="3886" dirty="0">
                <a:solidFill>
                  <a:srgbClr val="2B3825"/>
                </a:solidFill>
                <a:latin typeface="Glacial Indifference Bold"/>
              </a:rPr>
              <a:t>2015</a:t>
            </a:r>
            <a:r>
              <a:rPr lang="en-US" sz="3886" dirty="0">
                <a:solidFill>
                  <a:srgbClr val="2B3825"/>
                </a:solidFill>
                <a:latin typeface="Glacial Indifference"/>
              </a:rPr>
              <a:t>, law introduced to </a:t>
            </a:r>
            <a:r>
              <a:rPr lang="en-US" sz="3886" dirty="0">
                <a:solidFill>
                  <a:srgbClr val="2B3825"/>
                </a:solidFill>
                <a:latin typeface="Glacial Indifference Bold"/>
              </a:rPr>
              <a:t>ease</a:t>
            </a:r>
            <a:r>
              <a:rPr lang="en-US" sz="3886" dirty="0">
                <a:solidFill>
                  <a:srgbClr val="2B3825"/>
                </a:solidFill>
                <a:latin typeface="Glacial Indifference"/>
              </a:rPr>
              <a:t> </a:t>
            </a:r>
            <a:r>
              <a:rPr lang="en-US" sz="3886" dirty="0">
                <a:solidFill>
                  <a:srgbClr val="2B3825"/>
                </a:solidFill>
                <a:latin typeface="Glacial Indifference Bold"/>
              </a:rPr>
              <a:t>foreign investment</a:t>
            </a:r>
            <a:r>
              <a:rPr lang="en-US" sz="3886" dirty="0">
                <a:solidFill>
                  <a:srgbClr val="2B3825"/>
                </a:solidFill>
                <a:latin typeface="Glacial Indifference"/>
              </a:rPr>
              <a:t> in real estate market.</a:t>
            </a:r>
          </a:p>
          <a:p>
            <a:pPr marL="839118" lvl="1" indent="-419559">
              <a:lnSpc>
                <a:spcPts val="5441"/>
              </a:lnSpc>
              <a:buFont typeface="Arial"/>
              <a:buChar char="•"/>
            </a:pPr>
            <a:r>
              <a:rPr lang="en-US" sz="3886" dirty="0">
                <a:solidFill>
                  <a:srgbClr val="2B3825"/>
                </a:solidFill>
                <a:latin typeface="Glacial Indifference"/>
              </a:rPr>
              <a:t>Huge boom in </a:t>
            </a:r>
            <a:r>
              <a:rPr lang="en-US" sz="3886" dirty="0">
                <a:solidFill>
                  <a:srgbClr val="2B3825"/>
                </a:solidFill>
                <a:latin typeface="Glacial Indifference Bold"/>
              </a:rPr>
              <a:t>demand</a:t>
            </a:r>
            <a:r>
              <a:rPr lang="en-US" sz="3886" dirty="0">
                <a:solidFill>
                  <a:srgbClr val="2B3825"/>
                </a:solidFill>
                <a:latin typeface="Glacial Indifference"/>
              </a:rPr>
              <a:t> for property, </a:t>
            </a:r>
            <a:r>
              <a:rPr lang="en-US" sz="3886" dirty="0">
                <a:solidFill>
                  <a:srgbClr val="2B3825"/>
                </a:solidFill>
                <a:latin typeface="Glacial Indifference Bold"/>
              </a:rPr>
              <a:t>driving prices up significantly.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57886" y="2641126"/>
            <a:ext cx="5221376" cy="754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72"/>
              </a:lnSpc>
            </a:pPr>
            <a:r>
              <a:rPr lang="en-US" sz="4408" u="sng" dirty="0">
                <a:solidFill>
                  <a:srgbClr val="2B3825"/>
                </a:solidFill>
                <a:latin typeface="Glacial Indifference Bold"/>
              </a:rPr>
              <a:t>Historical News</a:t>
            </a:r>
          </a:p>
        </p:txBody>
      </p:sp>
      <p:sp>
        <p:nvSpPr>
          <p:cNvPr id="6" name="Freeform 6"/>
          <p:cNvSpPr/>
          <p:nvPr/>
        </p:nvSpPr>
        <p:spPr>
          <a:xfrm>
            <a:off x="10375838" y="1029970"/>
            <a:ext cx="6520157" cy="8352064"/>
          </a:xfrm>
          <a:custGeom>
            <a:avLst/>
            <a:gdLst/>
            <a:ahLst/>
            <a:cxnLst/>
            <a:rect l="l" t="t" r="r" b="b"/>
            <a:pathLst>
              <a:path w="6520157" h="8352064">
                <a:moveTo>
                  <a:pt x="0" y="0"/>
                </a:moveTo>
                <a:lnTo>
                  <a:pt x="6520157" y="0"/>
                </a:lnTo>
                <a:lnTo>
                  <a:pt x="6520157" y="8352064"/>
                </a:lnTo>
                <a:lnTo>
                  <a:pt x="0" y="83520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2149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7" name="AutoShape 7"/>
          <p:cNvSpPr/>
          <p:nvPr/>
        </p:nvSpPr>
        <p:spPr>
          <a:xfrm flipV="1">
            <a:off x="13998446" y="2061859"/>
            <a:ext cx="1677233" cy="1443085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SG"/>
          </a:p>
        </p:txBody>
      </p:sp>
      <p:sp>
        <p:nvSpPr>
          <p:cNvPr id="8" name="AutoShape 8"/>
          <p:cNvSpPr/>
          <p:nvPr/>
        </p:nvSpPr>
        <p:spPr>
          <a:xfrm flipV="1">
            <a:off x="13998446" y="5689787"/>
            <a:ext cx="1687438" cy="1362967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SG"/>
          </a:p>
        </p:txBody>
      </p:sp>
      <p:sp>
        <p:nvSpPr>
          <p:cNvPr id="9" name="TextBox 9"/>
          <p:cNvSpPr txBox="1"/>
          <p:nvPr/>
        </p:nvSpPr>
        <p:spPr>
          <a:xfrm>
            <a:off x="12436987" y="2331053"/>
            <a:ext cx="2316837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3131"/>
                </a:solidFill>
                <a:latin typeface="Glacial Indifference Bold"/>
              </a:rPr>
              <a:t>73% increase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24037" y="5946371"/>
            <a:ext cx="2327553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3131"/>
                </a:solidFill>
                <a:latin typeface="Glacial Indifference Bold"/>
              </a:rPr>
              <a:t>67% increase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32352" y="693959"/>
            <a:ext cx="1926948" cy="672023"/>
          </a:xfrm>
          <a:custGeom>
            <a:avLst/>
            <a:gdLst/>
            <a:ahLst/>
            <a:cxnLst/>
            <a:rect l="l" t="t" r="r" b="b"/>
            <a:pathLst>
              <a:path w="1926948" h="672023">
                <a:moveTo>
                  <a:pt x="0" y="0"/>
                </a:moveTo>
                <a:lnTo>
                  <a:pt x="1926948" y="0"/>
                </a:lnTo>
                <a:lnTo>
                  <a:pt x="1926948" y="672023"/>
                </a:lnTo>
                <a:lnTo>
                  <a:pt x="0" y="672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TextBox 3"/>
          <p:cNvSpPr txBox="1"/>
          <p:nvPr/>
        </p:nvSpPr>
        <p:spPr>
          <a:xfrm>
            <a:off x="1028700" y="1172845"/>
            <a:ext cx="13167299" cy="956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69"/>
              </a:lnSpc>
            </a:pPr>
            <a:r>
              <a:rPr lang="en-US" sz="7269" spc="1017">
                <a:solidFill>
                  <a:srgbClr val="2B3825"/>
                </a:solidFill>
                <a:latin typeface="Glacial Indifference Bold"/>
              </a:rPr>
              <a:t>OVERALL SUMMARY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965855"/>
            <a:ext cx="17259300" cy="419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6799"/>
              </a:lnSpc>
              <a:buFont typeface="Arial"/>
              <a:buChar char="•"/>
            </a:pPr>
            <a:r>
              <a:rPr lang="en-US" sz="3399">
                <a:solidFill>
                  <a:srgbClr val="2B3825"/>
                </a:solidFill>
                <a:latin typeface="Canva Sans Bold"/>
              </a:rPr>
              <a:t>Location</a:t>
            </a:r>
            <a:r>
              <a:rPr lang="en-US" sz="3399">
                <a:solidFill>
                  <a:srgbClr val="2B3825"/>
                </a:solidFill>
                <a:latin typeface="Canva Sans"/>
              </a:rPr>
              <a:t>: Chongwen</a:t>
            </a:r>
          </a:p>
          <a:p>
            <a:pPr marL="734059" lvl="1" indent="-367030">
              <a:lnSpc>
                <a:spcPts val="6799"/>
              </a:lnSpc>
              <a:buFont typeface="Arial"/>
              <a:buChar char="•"/>
            </a:pPr>
            <a:r>
              <a:rPr lang="en-US" sz="3399">
                <a:solidFill>
                  <a:srgbClr val="2B3825"/>
                </a:solidFill>
                <a:latin typeface="Canva Sans Bold"/>
              </a:rPr>
              <a:t>Time</a:t>
            </a:r>
            <a:r>
              <a:rPr lang="en-US" sz="3399">
                <a:solidFill>
                  <a:srgbClr val="2B3825"/>
                </a:solidFill>
                <a:latin typeface="Canva Sans"/>
              </a:rPr>
              <a:t>: Buy Q1 sell Q4, optimally within 250 days of listing the property (Bungalows exception buy Q4 sell Q1)</a:t>
            </a:r>
          </a:p>
          <a:p>
            <a:pPr marL="734059" lvl="1" indent="-367030">
              <a:lnSpc>
                <a:spcPts val="6799"/>
              </a:lnSpc>
              <a:buFont typeface="Arial"/>
              <a:buChar char="•"/>
            </a:pPr>
            <a:r>
              <a:rPr lang="en-US" sz="3399">
                <a:solidFill>
                  <a:srgbClr val="2B3825"/>
                </a:solidFill>
                <a:latin typeface="Canva Sans Bold"/>
              </a:rPr>
              <a:t>Type/Condition</a:t>
            </a:r>
            <a:r>
              <a:rPr lang="en-US" sz="3399">
                <a:solidFill>
                  <a:srgbClr val="2B3825"/>
                </a:solidFill>
                <a:latin typeface="Canva Sans"/>
              </a:rPr>
              <a:t>: Type insignificant as all follow the same trend of price increase Condition - choose renovated properties over unrenovated ones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32352" y="693959"/>
            <a:ext cx="1926948" cy="672023"/>
          </a:xfrm>
          <a:custGeom>
            <a:avLst/>
            <a:gdLst/>
            <a:ahLst/>
            <a:cxnLst/>
            <a:rect l="l" t="t" r="r" b="b"/>
            <a:pathLst>
              <a:path w="1926948" h="672023">
                <a:moveTo>
                  <a:pt x="0" y="0"/>
                </a:moveTo>
                <a:lnTo>
                  <a:pt x="1926948" y="0"/>
                </a:lnTo>
                <a:lnTo>
                  <a:pt x="1926948" y="672023"/>
                </a:lnTo>
                <a:lnTo>
                  <a:pt x="0" y="672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>
            <a:off x="-2072865" y="0"/>
            <a:ext cx="11216865" cy="10287000"/>
          </a:xfrm>
          <a:custGeom>
            <a:avLst/>
            <a:gdLst/>
            <a:ahLst/>
            <a:cxnLst/>
            <a:rect l="l" t="t" r="r" b="b"/>
            <a:pathLst>
              <a:path w="11216865" h="10287000">
                <a:moveTo>
                  <a:pt x="0" y="0"/>
                </a:moveTo>
                <a:lnTo>
                  <a:pt x="11216865" y="0"/>
                </a:lnTo>
                <a:lnTo>
                  <a:pt x="1121686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4373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TextBox 4"/>
          <p:cNvSpPr txBox="1"/>
          <p:nvPr/>
        </p:nvSpPr>
        <p:spPr>
          <a:xfrm>
            <a:off x="10652741" y="4274503"/>
            <a:ext cx="6310412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Thank You!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32352" y="693959"/>
            <a:ext cx="1926948" cy="672023"/>
          </a:xfrm>
          <a:custGeom>
            <a:avLst/>
            <a:gdLst/>
            <a:ahLst/>
            <a:cxnLst/>
            <a:rect l="l" t="t" r="r" b="b"/>
            <a:pathLst>
              <a:path w="1926948" h="672023">
                <a:moveTo>
                  <a:pt x="0" y="0"/>
                </a:moveTo>
                <a:lnTo>
                  <a:pt x="1926948" y="0"/>
                </a:lnTo>
                <a:lnTo>
                  <a:pt x="1926948" y="672023"/>
                </a:lnTo>
                <a:lnTo>
                  <a:pt x="0" y="672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TextBox 3"/>
          <p:cNvSpPr txBox="1"/>
          <p:nvPr/>
        </p:nvSpPr>
        <p:spPr>
          <a:xfrm>
            <a:off x="1028700" y="1171575"/>
            <a:ext cx="13937917" cy="1870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69"/>
              </a:lnSpc>
            </a:pPr>
            <a:r>
              <a:rPr lang="en-US" sz="7269" spc="1017">
                <a:solidFill>
                  <a:srgbClr val="2B3825"/>
                </a:solidFill>
                <a:latin typeface="Glacial Indifference Bold"/>
              </a:rPr>
              <a:t>APPENDIX - </a:t>
            </a:r>
          </a:p>
          <a:p>
            <a:pPr>
              <a:lnSpc>
                <a:spcPts val="7269"/>
              </a:lnSpc>
            </a:pPr>
            <a:r>
              <a:rPr lang="en-US" sz="7269" spc="1017">
                <a:solidFill>
                  <a:srgbClr val="2B3825"/>
                </a:solidFill>
                <a:latin typeface="Glacial Indifference Bold"/>
              </a:rPr>
              <a:t>BUSINESS QUESTIONS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03747" y="3299436"/>
            <a:ext cx="13880505" cy="6271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85"/>
              </a:lnSpc>
            </a:pPr>
            <a:r>
              <a:rPr lang="en-US" sz="3132" dirty="0">
                <a:solidFill>
                  <a:srgbClr val="2B3825"/>
                </a:solidFill>
                <a:latin typeface="Glacial Indifference Bold"/>
              </a:rPr>
              <a:t>How should we invest in properties in Beijing?</a:t>
            </a:r>
            <a:r>
              <a:rPr lang="en-US" sz="3200" dirty="0">
                <a:solidFill>
                  <a:srgbClr val="000000"/>
                </a:solidFill>
                <a:latin typeface="Glacial Indifference Bold"/>
              </a:rPr>
              <a:t> </a:t>
            </a:r>
          </a:p>
          <a:p>
            <a:pPr>
              <a:lnSpc>
                <a:spcPts val="4385"/>
              </a:lnSpc>
            </a:pPr>
            <a:endParaRPr lang="en-US" sz="3132" dirty="0">
              <a:solidFill>
                <a:srgbClr val="2B3825"/>
              </a:solidFill>
              <a:latin typeface="Glacial Indifference Bold"/>
            </a:endParaRPr>
          </a:p>
          <a:p>
            <a:pPr>
              <a:lnSpc>
                <a:spcPts val="4385"/>
              </a:lnSpc>
            </a:pPr>
            <a:endParaRPr lang="en-US" sz="3132" dirty="0">
              <a:solidFill>
                <a:srgbClr val="2B3825"/>
              </a:solidFill>
              <a:latin typeface="Glacial Indifference Bold"/>
            </a:endParaRPr>
          </a:p>
          <a:p>
            <a:pPr marL="611589" lvl="1" indent="-305795">
              <a:lnSpc>
                <a:spcPts val="3965"/>
              </a:lnSpc>
              <a:buFont typeface="Arial"/>
              <a:buChar char="•"/>
            </a:pPr>
            <a:r>
              <a:rPr lang="en-US" sz="2832" dirty="0">
                <a:solidFill>
                  <a:srgbClr val="2B3825"/>
                </a:solidFill>
                <a:latin typeface="Glacial Indifference Bold"/>
              </a:rPr>
              <a:t>How do the attributes of each district affect property prices in Beijing</a:t>
            </a:r>
          </a:p>
          <a:p>
            <a:pPr marL="1223178" lvl="2" indent="-407726">
              <a:lnSpc>
                <a:spcPts val="3965"/>
              </a:lnSpc>
              <a:buFont typeface="Arial"/>
              <a:buChar char="⚬"/>
            </a:pPr>
            <a:r>
              <a:rPr lang="en-US" sz="2832" dirty="0">
                <a:solidFill>
                  <a:srgbClr val="2B3825"/>
                </a:solidFill>
                <a:latin typeface="Glacial Indifference"/>
              </a:rPr>
              <a:t>What are the factors affecting property prices in each district?</a:t>
            </a:r>
          </a:p>
          <a:p>
            <a:pPr>
              <a:lnSpc>
                <a:spcPts val="3965"/>
              </a:lnSpc>
            </a:pPr>
            <a:endParaRPr lang="en-US" sz="2832" dirty="0">
              <a:solidFill>
                <a:srgbClr val="2B3825"/>
              </a:solidFill>
              <a:latin typeface="Glacial Indifference"/>
            </a:endParaRPr>
          </a:p>
          <a:p>
            <a:pPr marL="611589" lvl="1" indent="-305795">
              <a:lnSpc>
                <a:spcPts val="3965"/>
              </a:lnSpc>
              <a:buFont typeface="Arial"/>
              <a:buChar char="•"/>
            </a:pPr>
            <a:r>
              <a:rPr lang="en-US" sz="2832" dirty="0">
                <a:solidFill>
                  <a:srgbClr val="2B3825"/>
                </a:solidFill>
                <a:latin typeface="Glacial Indifference Bold"/>
              </a:rPr>
              <a:t>How do housing prices change over time?</a:t>
            </a:r>
          </a:p>
          <a:p>
            <a:pPr marL="1223178" lvl="2" indent="-407726">
              <a:lnSpc>
                <a:spcPts val="3965"/>
              </a:lnSpc>
              <a:buFont typeface="Arial"/>
              <a:buChar char="⚬"/>
            </a:pPr>
            <a:r>
              <a:rPr lang="en-US" sz="2832" dirty="0">
                <a:solidFill>
                  <a:srgbClr val="2B3825"/>
                </a:solidFill>
                <a:latin typeface="Glacial Indifference"/>
              </a:rPr>
              <a:t>How does the consumer’s preference change over time?</a:t>
            </a:r>
          </a:p>
          <a:p>
            <a:pPr marL="1223178" lvl="2" indent="-407726">
              <a:lnSpc>
                <a:spcPts val="3965"/>
              </a:lnSpc>
              <a:buFont typeface="Arial"/>
              <a:buChar char="⚬"/>
            </a:pPr>
            <a:r>
              <a:rPr lang="en-US" sz="2832" dirty="0">
                <a:solidFill>
                  <a:srgbClr val="2B3825"/>
                </a:solidFill>
                <a:latin typeface="Glacial Indifference"/>
              </a:rPr>
              <a:t>When is the most opportune time to invest in the property market?</a:t>
            </a:r>
          </a:p>
          <a:p>
            <a:pPr>
              <a:lnSpc>
                <a:spcPts val="3965"/>
              </a:lnSpc>
            </a:pPr>
            <a:endParaRPr lang="en-US" sz="2832" dirty="0">
              <a:solidFill>
                <a:srgbClr val="2B3825"/>
              </a:solidFill>
              <a:latin typeface="Glacial Indifference"/>
            </a:endParaRPr>
          </a:p>
          <a:p>
            <a:pPr marL="611589" lvl="1" indent="-305795">
              <a:lnSpc>
                <a:spcPts val="3965"/>
              </a:lnSpc>
              <a:buFont typeface="Arial"/>
              <a:buChar char="•"/>
            </a:pPr>
            <a:r>
              <a:rPr lang="en-US" sz="2832" dirty="0">
                <a:solidFill>
                  <a:srgbClr val="2B3825"/>
                </a:solidFill>
                <a:latin typeface="Glacial Indifference Bold"/>
              </a:rPr>
              <a:t>What are the factors affecting number of followers for each property in Beijing?</a:t>
            </a:r>
          </a:p>
          <a:p>
            <a:pPr>
              <a:lnSpc>
                <a:spcPts val="3965"/>
              </a:lnSpc>
              <a:spcBef>
                <a:spcPct val="0"/>
              </a:spcBef>
            </a:pPr>
            <a:endParaRPr lang="en-US" sz="2832" dirty="0">
              <a:solidFill>
                <a:srgbClr val="2B3825"/>
              </a:solidFill>
              <a:latin typeface="Glacial Indifference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32352" y="693959"/>
            <a:ext cx="1926948" cy="672023"/>
          </a:xfrm>
          <a:custGeom>
            <a:avLst/>
            <a:gdLst/>
            <a:ahLst/>
            <a:cxnLst/>
            <a:rect l="l" t="t" r="r" b="b"/>
            <a:pathLst>
              <a:path w="1926948" h="672023">
                <a:moveTo>
                  <a:pt x="0" y="0"/>
                </a:moveTo>
                <a:lnTo>
                  <a:pt x="1926948" y="0"/>
                </a:lnTo>
                <a:lnTo>
                  <a:pt x="1926948" y="672023"/>
                </a:lnTo>
                <a:lnTo>
                  <a:pt x="0" y="672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>
            <a:off x="275727" y="2507382"/>
            <a:ext cx="9088712" cy="5519620"/>
            <a:chOff x="0" y="0"/>
            <a:chExt cx="12118283" cy="7359493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9006" r="9006"/>
            <a:stretch>
              <a:fillRect/>
            </a:stretch>
          </p:blipFill>
          <p:spPr>
            <a:xfrm>
              <a:off x="0" y="0"/>
              <a:ext cx="12118283" cy="7359493"/>
            </a:xfrm>
            <a:prstGeom prst="rect">
              <a:avLst/>
            </a:prstGeom>
          </p:spPr>
        </p:pic>
      </p:grpSp>
      <p:sp>
        <p:nvSpPr>
          <p:cNvPr id="5" name="Freeform 5"/>
          <p:cNvSpPr/>
          <p:nvPr/>
        </p:nvSpPr>
        <p:spPr>
          <a:xfrm>
            <a:off x="12079364" y="4252049"/>
            <a:ext cx="9070673" cy="6428839"/>
          </a:xfrm>
          <a:custGeom>
            <a:avLst/>
            <a:gdLst/>
            <a:ahLst/>
            <a:cxnLst/>
            <a:rect l="l" t="t" r="r" b="b"/>
            <a:pathLst>
              <a:path w="9070673" h="6428839">
                <a:moveTo>
                  <a:pt x="0" y="0"/>
                </a:moveTo>
                <a:lnTo>
                  <a:pt x="9070672" y="0"/>
                </a:lnTo>
                <a:lnTo>
                  <a:pt x="9070672" y="6428839"/>
                </a:lnTo>
                <a:lnTo>
                  <a:pt x="0" y="64288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TextBox 6"/>
          <p:cNvSpPr txBox="1"/>
          <p:nvPr/>
        </p:nvSpPr>
        <p:spPr>
          <a:xfrm>
            <a:off x="10188654" y="4403338"/>
            <a:ext cx="8099346" cy="1870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69"/>
              </a:lnSpc>
            </a:pPr>
            <a:r>
              <a:rPr lang="en-US" sz="7269" spc="1017">
                <a:solidFill>
                  <a:srgbClr val="2B3825"/>
                </a:solidFill>
                <a:latin typeface="Glacial Indifference Bold"/>
              </a:rPr>
              <a:t>DATA SET EXPLORATION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92689"/>
            <a:ext cx="1926948" cy="672023"/>
          </a:xfrm>
          <a:custGeom>
            <a:avLst/>
            <a:gdLst/>
            <a:ahLst/>
            <a:cxnLst/>
            <a:rect l="l" t="t" r="r" b="b"/>
            <a:pathLst>
              <a:path w="1926948" h="672023">
                <a:moveTo>
                  <a:pt x="0" y="0"/>
                </a:moveTo>
                <a:lnTo>
                  <a:pt x="1926948" y="0"/>
                </a:lnTo>
                <a:lnTo>
                  <a:pt x="1926948" y="672022"/>
                </a:lnTo>
                <a:lnTo>
                  <a:pt x="0" y="6720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>
            <a:off x="391901" y="1574092"/>
            <a:ext cx="16921695" cy="6594628"/>
            <a:chOff x="0" y="0"/>
            <a:chExt cx="4456743" cy="17368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56743" cy="1736857"/>
            </a:xfrm>
            <a:custGeom>
              <a:avLst/>
              <a:gdLst/>
              <a:ahLst/>
              <a:cxnLst/>
              <a:rect l="l" t="t" r="r" b="b"/>
              <a:pathLst>
                <a:path w="4456743" h="1736857">
                  <a:moveTo>
                    <a:pt x="23333" y="0"/>
                  </a:moveTo>
                  <a:lnTo>
                    <a:pt x="4433410" y="0"/>
                  </a:lnTo>
                  <a:cubicBezTo>
                    <a:pt x="4446296" y="0"/>
                    <a:pt x="4456743" y="10447"/>
                    <a:pt x="4456743" y="23333"/>
                  </a:cubicBezTo>
                  <a:lnTo>
                    <a:pt x="4456743" y="1713523"/>
                  </a:lnTo>
                  <a:cubicBezTo>
                    <a:pt x="4456743" y="1726410"/>
                    <a:pt x="4446296" y="1736857"/>
                    <a:pt x="4433410" y="1736857"/>
                  </a:cubicBezTo>
                  <a:lnTo>
                    <a:pt x="23333" y="1736857"/>
                  </a:lnTo>
                  <a:cubicBezTo>
                    <a:pt x="10447" y="1736857"/>
                    <a:pt x="0" y="1726410"/>
                    <a:pt x="0" y="1713523"/>
                  </a:cubicBezTo>
                  <a:lnTo>
                    <a:pt x="0" y="23333"/>
                  </a:lnTo>
                  <a:cubicBezTo>
                    <a:pt x="0" y="10447"/>
                    <a:pt x="10447" y="0"/>
                    <a:pt x="23333" y="0"/>
                  </a:cubicBezTo>
                  <a:close/>
                </a:path>
              </a:pathLst>
            </a:custGeom>
            <a:solidFill>
              <a:srgbClr val="B4DBBB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4456743" cy="1803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852749" y="9110401"/>
            <a:ext cx="6887838" cy="1010867"/>
            <a:chOff x="0" y="-38953"/>
            <a:chExt cx="1814081" cy="2662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14081" cy="209087"/>
            </a:xfrm>
            <a:custGeom>
              <a:avLst/>
              <a:gdLst/>
              <a:ahLst/>
              <a:cxnLst/>
              <a:rect l="l" t="t" r="r" b="b"/>
              <a:pathLst>
                <a:path w="1814081" h="209087">
                  <a:moveTo>
                    <a:pt x="57324" y="0"/>
                  </a:moveTo>
                  <a:lnTo>
                    <a:pt x="1756757" y="0"/>
                  </a:lnTo>
                  <a:cubicBezTo>
                    <a:pt x="1771960" y="0"/>
                    <a:pt x="1786541" y="6039"/>
                    <a:pt x="1797291" y="16790"/>
                  </a:cubicBezTo>
                  <a:cubicBezTo>
                    <a:pt x="1808041" y="27540"/>
                    <a:pt x="1814081" y="42121"/>
                    <a:pt x="1814081" y="57324"/>
                  </a:cubicBezTo>
                  <a:lnTo>
                    <a:pt x="1814081" y="151763"/>
                  </a:lnTo>
                  <a:cubicBezTo>
                    <a:pt x="1814081" y="166966"/>
                    <a:pt x="1808041" y="181547"/>
                    <a:pt x="1797291" y="192297"/>
                  </a:cubicBezTo>
                  <a:cubicBezTo>
                    <a:pt x="1786541" y="203047"/>
                    <a:pt x="1771960" y="209087"/>
                    <a:pt x="1756757" y="209087"/>
                  </a:cubicBezTo>
                  <a:lnTo>
                    <a:pt x="57324" y="209087"/>
                  </a:lnTo>
                  <a:cubicBezTo>
                    <a:pt x="42121" y="209087"/>
                    <a:pt x="27540" y="203047"/>
                    <a:pt x="16790" y="192297"/>
                  </a:cubicBezTo>
                  <a:cubicBezTo>
                    <a:pt x="6039" y="181547"/>
                    <a:pt x="0" y="166966"/>
                    <a:pt x="0" y="151763"/>
                  </a:cubicBezTo>
                  <a:lnTo>
                    <a:pt x="0" y="57324"/>
                  </a:lnTo>
                  <a:cubicBezTo>
                    <a:pt x="0" y="42121"/>
                    <a:pt x="6039" y="27540"/>
                    <a:pt x="16790" y="16790"/>
                  </a:cubicBezTo>
                  <a:cubicBezTo>
                    <a:pt x="27540" y="6039"/>
                    <a:pt x="42121" y="0"/>
                    <a:pt x="57324" y="0"/>
                  </a:cubicBezTo>
                  <a:close/>
                </a:path>
              </a:pathLst>
            </a:custGeom>
            <a:solidFill>
              <a:srgbClr val="B4DBBB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953"/>
              <a:ext cx="1814081" cy="2662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dirty="0">
                  <a:solidFill>
                    <a:srgbClr val="000000"/>
                  </a:solidFill>
                  <a:latin typeface="Glacial Indifference Bold"/>
                </a:rPr>
                <a:t>Total Property Transactions: 318851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77525" y="2216866"/>
            <a:ext cx="8433699" cy="222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3" lvl="1" indent="-226697">
              <a:lnSpc>
                <a:spcPts val="2940"/>
              </a:lnSpc>
              <a:buFont typeface="Arial"/>
              <a:buChar char="•"/>
            </a:pPr>
            <a:r>
              <a:rPr lang="en-US" sz="2100" u="sng">
                <a:solidFill>
                  <a:srgbClr val="2B3825"/>
                </a:solidFill>
                <a:latin typeface="Glacial Indifference Bold"/>
              </a:rPr>
              <a:t>Transaction ID</a:t>
            </a:r>
          </a:p>
          <a:p>
            <a:pPr marL="453393" lvl="1" indent="-226697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B3825"/>
                </a:solidFill>
                <a:latin typeface="Glacial Indifference"/>
              </a:rPr>
              <a:t>Date of transaction</a:t>
            </a:r>
          </a:p>
          <a:p>
            <a:pPr marL="453393" lvl="1" indent="-226697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B3825"/>
                </a:solidFill>
                <a:latin typeface="Glacial Indifference"/>
              </a:rPr>
              <a:t>Days on Market (DOM)</a:t>
            </a:r>
          </a:p>
          <a:p>
            <a:pPr marL="453393" lvl="1" indent="-226697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B3825"/>
                </a:solidFill>
                <a:latin typeface="Glacial Indifference"/>
              </a:rPr>
              <a:t>Followers</a:t>
            </a:r>
          </a:p>
          <a:p>
            <a:pPr marL="453393" lvl="1" indent="-226697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B3825"/>
                </a:solidFill>
                <a:latin typeface="Glacial Indifference"/>
              </a:rPr>
              <a:t>Total price (10,000¥)</a:t>
            </a:r>
          </a:p>
          <a:p>
            <a:pPr marL="453393" lvl="1" indent="-226697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B3825"/>
                </a:solidFill>
                <a:latin typeface="Glacial Indifference"/>
              </a:rPr>
              <a:t>Price per m^2 (¥)</a:t>
            </a:r>
          </a:p>
        </p:txBody>
      </p:sp>
      <p:sp>
        <p:nvSpPr>
          <p:cNvPr id="10" name="AutoShape 10"/>
          <p:cNvSpPr/>
          <p:nvPr/>
        </p:nvSpPr>
        <p:spPr>
          <a:xfrm>
            <a:off x="6852458" y="1526467"/>
            <a:ext cx="0" cy="664225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SG"/>
          </a:p>
        </p:txBody>
      </p:sp>
      <p:sp>
        <p:nvSpPr>
          <p:cNvPr id="11" name="TextBox 11"/>
          <p:cNvSpPr txBox="1"/>
          <p:nvPr/>
        </p:nvSpPr>
        <p:spPr>
          <a:xfrm>
            <a:off x="6852458" y="2187344"/>
            <a:ext cx="4347426" cy="6309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2" lvl="1" indent="-226696">
              <a:lnSpc>
                <a:spcPts val="2940"/>
              </a:lnSpc>
              <a:buFont typeface="Arial"/>
              <a:buChar char="•"/>
            </a:pPr>
            <a:r>
              <a:rPr lang="en-US" sz="2100" u="sng" dirty="0">
                <a:solidFill>
                  <a:srgbClr val="2B3825"/>
                </a:solidFill>
                <a:latin typeface="Glacial Indifference Bold"/>
              </a:rPr>
              <a:t>Property </a:t>
            </a:r>
            <a:r>
              <a:rPr lang="en-US" sz="2100" u="sng" dirty="0" err="1">
                <a:solidFill>
                  <a:srgbClr val="2B3825"/>
                </a:solidFill>
                <a:latin typeface="Glacial Indifference Bold"/>
              </a:rPr>
              <a:t>url</a:t>
            </a:r>
            <a:endParaRPr lang="en-US" sz="2100" u="sng" dirty="0">
              <a:solidFill>
                <a:srgbClr val="2B3825"/>
              </a:solidFill>
              <a:latin typeface="Glacial Indifference Bold"/>
            </a:endParaRPr>
          </a:p>
          <a:p>
            <a:pPr marL="453392" lvl="1" indent="-226696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solidFill>
                  <a:srgbClr val="2B3825"/>
                </a:solidFill>
                <a:latin typeface="Glacial Indifference"/>
              </a:rPr>
              <a:t>Size (m^2)</a:t>
            </a:r>
          </a:p>
          <a:p>
            <a:pPr marL="453392" lvl="1" indent="-226696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solidFill>
                  <a:srgbClr val="2B3825"/>
                </a:solidFill>
                <a:latin typeface="Glacial Indifference"/>
              </a:rPr>
              <a:t>Community ID</a:t>
            </a:r>
          </a:p>
          <a:p>
            <a:pPr marL="453392" lvl="1" indent="-226696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solidFill>
                  <a:srgbClr val="2B3825"/>
                </a:solidFill>
                <a:latin typeface="Glacial Indifference"/>
              </a:rPr>
              <a:t>Community Population</a:t>
            </a:r>
          </a:p>
          <a:p>
            <a:pPr marL="453392" lvl="1" indent="-226696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solidFill>
                  <a:srgbClr val="2B3825"/>
                </a:solidFill>
                <a:latin typeface="Glacial Indifference"/>
              </a:rPr>
              <a:t>Date of Construction</a:t>
            </a:r>
          </a:p>
          <a:p>
            <a:pPr marL="453392" lvl="1" indent="-226696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solidFill>
                  <a:srgbClr val="2B3825"/>
                </a:solidFill>
                <a:latin typeface="Glacial Indifference"/>
              </a:rPr>
              <a:t>District (</a:t>
            </a:r>
            <a:r>
              <a:rPr lang="en-US" sz="2100" dirty="0">
                <a:solidFill>
                  <a:srgbClr val="2B3825"/>
                </a:solidFill>
                <a:latin typeface="Glacial Indifference Bold"/>
              </a:rPr>
              <a:t>Generated</a:t>
            </a:r>
            <a:r>
              <a:rPr lang="en-US" sz="2100" dirty="0">
                <a:solidFill>
                  <a:srgbClr val="2B3825"/>
                </a:solidFill>
                <a:latin typeface="Glacial Indifference"/>
              </a:rPr>
              <a:t>)</a:t>
            </a:r>
          </a:p>
          <a:p>
            <a:pPr marL="453392" lvl="1" indent="-226696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solidFill>
                  <a:srgbClr val="2B3825"/>
                </a:solidFill>
                <a:latin typeface="Glacial Indifference"/>
              </a:rPr>
              <a:t>Longitude</a:t>
            </a:r>
          </a:p>
          <a:p>
            <a:pPr marL="453392" lvl="1" indent="-226696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solidFill>
                  <a:srgbClr val="2B3825"/>
                </a:solidFill>
                <a:latin typeface="Glacial Indifference"/>
              </a:rPr>
              <a:t>Latitude</a:t>
            </a:r>
          </a:p>
          <a:p>
            <a:pPr marL="453392" lvl="1" indent="-226696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solidFill>
                  <a:srgbClr val="2B3825"/>
                </a:solidFill>
                <a:latin typeface="Glacial Indifference"/>
              </a:rPr>
              <a:t>Subway nearby (Yes/No)</a:t>
            </a:r>
          </a:p>
          <a:p>
            <a:pPr marL="453392" lvl="1" indent="-226696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solidFill>
                  <a:srgbClr val="2B3825"/>
                </a:solidFill>
                <a:latin typeface="Glacial Indifference"/>
              </a:rPr>
              <a:t>Has Elevator (Yes/No)</a:t>
            </a:r>
          </a:p>
          <a:p>
            <a:pPr marL="453392" lvl="1" indent="-226696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solidFill>
                  <a:srgbClr val="2B3825"/>
                </a:solidFill>
                <a:latin typeface="Glacial Indifference"/>
              </a:rPr>
              <a:t>Five years property (Yes/No)</a:t>
            </a:r>
          </a:p>
          <a:p>
            <a:pPr marL="453392" lvl="1" indent="-226696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solidFill>
                  <a:srgbClr val="2B3825"/>
                </a:solidFill>
                <a:latin typeface="Glacial Indifference"/>
              </a:rPr>
              <a:t>Building Type </a:t>
            </a:r>
          </a:p>
          <a:p>
            <a:pPr marL="906783" lvl="2" indent="-302261">
              <a:lnSpc>
                <a:spcPts val="2940"/>
              </a:lnSpc>
              <a:buFont typeface="Arial"/>
              <a:buChar char="⚬"/>
            </a:pPr>
            <a:r>
              <a:rPr lang="en-US" sz="2100" dirty="0">
                <a:solidFill>
                  <a:srgbClr val="2B3825"/>
                </a:solidFill>
                <a:latin typeface="Glacial Indifference"/>
              </a:rPr>
              <a:t>1 — Tower</a:t>
            </a:r>
          </a:p>
          <a:p>
            <a:pPr marL="906783" lvl="2" indent="-302261">
              <a:lnSpc>
                <a:spcPts val="2940"/>
              </a:lnSpc>
              <a:buFont typeface="Arial"/>
              <a:buChar char="⚬"/>
            </a:pPr>
            <a:r>
              <a:rPr lang="en-US" sz="2100" dirty="0">
                <a:solidFill>
                  <a:srgbClr val="2B3825"/>
                </a:solidFill>
                <a:latin typeface="Glacial Indifference"/>
              </a:rPr>
              <a:t>2 — Bungalow</a:t>
            </a:r>
          </a:p>
          <a:p>
            <a:pPr marL="906783" lvl="2" indent="-302261">
              <a:lnSpc>
                <a:spcPts val="2940"/>
              </a:lnSpc>
              <a:buFont typeface="Arial"/>
              <a:buChar char="⚬"/>
            </a:pPr>
            <a:r>
              <a:rPr lang="en-US" sz="2100" dirty="0">
                <a:solidFill>
                  <a:srgbClr val="2B3825"/>
                </a:solidFill>
                <a:latin typeface="Glacial Indifference"/>
              </a:rPr>
              <a:t>3 — Hybrid Plate/Tower</a:t>
            </a:r>
          </a:p>
          <a:p>
            <a:pPr marL="906783" lvl="2" indent="-302261">
              <a:lnSpc>
                <a:spcPts val="2940"/>
              </a:lnSpc>
              <a:buFont typeface="Arial"/>
              <a:buChar char="⚬"/>
            </a:pPr>
            <a:r>
              <a:rPr lang="en-US" sz="2100" dirty="0">
                <a:solidFill>
                  <a:srgbClr val="2B3825"/>
                </a:solidFill>
                <a:latin typeface="Glacial Indifference"/>
              </a:rPr>
              <a:t>4 — Plate </a:t>
            </a:r>
          </a:p>
          <a:p>
            <a:pPr>
              <a:lnSpc>
                <a:spcPts val="2940"/>
              </a:lnSpc>
            </a:pPr>
            <a:endParaRPr lang="en-US" sz="2100" dirty="0">
              <a:solidFill>
                <a:srgbClr val="2B3825"/>
              </a:solidFill>
              <a:latin typeface="Glacial Indifference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199883" y="2216866"/>
            <a:ext cx="4086274" cy="7052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6" lvl="1" indent="-226698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B3825"/>
                </a:solidFill>
                <a:latin typeface="Glacial Indifference"/>
              </a:rPr>
              <a:t>Building Structure</a:t>
            </a:r>
          </a:p>
          <a:p>
            <a:pPr marL="906793" lvl="2" indent="-302264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2B3825"/>
                </a:solidFill>
                <a:latin typeface="Glacial Indifference"/>
              </a:rPr>
              <a:t>Unknown </a:t>
            </a:r>
          </a:p>
          <a:p>
            <a:pPr marL="906793" lvl="2" indent="-302264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2B3825"/>
                </a:solidFill>
                <a:latin typeface="Glacial Indifference"/>
              </a:rPr>
              <a:t>Mixed</a:t>
            </a:r>
          </a:p>
          <a:p>
            <a:pPr marL="906793" lvl="2" indent="-302264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2B3825"/>
                </a:solidFill>
                <a:latin typeface="Glacial Indifference"/>
              </a:rPr>
              <a:t>Brick &amp; Wood</a:t>
            </a:r>
          </a:p>
          <a:p>
            <a:pPr marL="906793" lvl="2" indent="-302264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2B3825"/>
                </a:solidFill>
                <a:latin typeface="Glacial Indifference"/>
              </a:rPr>
              <a:t>Brick &amp; Concrete</a:t>
            </a:r>
          </a:p>
          <a:p>
            <a:pPr marL="906793" lvl="2" indent="-302264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2B3825"/>
                </a:solidFill>
                <a:latin typeface="Glacial Indifference"/>
              </a:rPr>
              <a:t>Steel</a:t>
            </a:r>
          </a:p>
          <a:p>
            <a:pPr marL="906793" lvl="2" indent="-302264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2B3825"/>
                </a:solidFill>
                <a:latin typeface="Glacial Indifference"/>
              </a:rPr>
              <a:t>Steel-Concrete</a:t>
            </a:r>
          </a:p>
          <a:p>
            <a:pPr marL="453396" lvl="1" indent="-226698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B3825"/>
                </a:solidFill>
                <a:latin typeface="Glacial Indifference"/>
              </a:rPr>
              <a:t>Renovation Condition</a:t>
            </a:r>
          </a:p>
          <a:p>
            <a:pPr marL="906793" lvl="2" indent="-302264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2B3825"/>
                </a:solidFill>
                <a:latin typeface="Glacial Indifference"/>
              </a:rPr>
              <a:t>1 — Other</a:t>
            </a:r>
          </a:p>
          <a:p>
            <a:pPr marL="906793" lvl="2" indent="-302264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2B3825"/>
                </a:solidFill>
                <a:latin typeface="Glacial Indifference"/>
              </a:rPr>
              <a:t>2 — Rough</a:t>
            </a:r>
          </a:p>
          <a:p>
            <a:pPr marL="906793" lvl="2" indent="-302264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2B3825"/>
                </a:solidFill>
                <a:latin typeface="Glacial Indifference"/>
              </a:rPr>
              <a:t>3 — Simple</a:t>
            </a:r>
          </a:p>
          <a:p>
            <a:pPr marL="906793" lvl="2" indent="-302264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2B3825"/>
                </a:solidFill>
                <a:latin typeface="Glacial Indifference"/>
              </a:rPr>
              <a:t>4 — Refined Decor</a:t>
            </a:r>
          </a:p>
          <a:p>
            <a:pPr marL="453396" lvl="1" indent="-226698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B3825"/>
                </a:solidFill>
                <a:latin typeface="Glacial Indifference"/>
              </a:rPr>
              <a:t>No. of living rooms</a:t>
            </a:r>
          </a:p>
          <a:p>
            <a:pPr marL="453396" lvl="1" indent="-226698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B3825"/>
                </a:solidFill>
                <a:latin typeface="Glacial Indifference"/>
              </a:rPr>
              <a:t>No. of bedrooms</a:t>
            </a:r>
          </a:p>
          <a:p>
            <a:pPr marL="453396" lvl="1" indent="-226698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B3825"/>
                </a:solidFill>
                <a:latin typeface="Glacial Indifference"/>
              </a:rPr>
              <a:t>No. of kitchens</a:t>
            </a:r>
          </a:p>
          <a:p>
            <a:pPr marL="453396" lvl="1" indent="-226698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B3825"/>
                </a:solidFill>
                <a:latin typeface="Glacial Indifference"/>
              </a:rPr>
              <a:t>No. of bathrooms</a:t>
            </a:r>
          </a:p>
          <a:p>
            <a:pPr>
              <a:lnSpc>
                <a:spcPts val="2940"/>
              </a:lnSpc>
            </a:pPr>
            <a:endParaRPr lang="en-US" sz="2100">
              <a:solidFill>
                <a:srgbClr val="2B3825"/>
              </a:solidFill>
              <a:latin typeface="Glacial Indifference"/>
            </a:endParaRPr>
          </a:p>
          <a:p>
            <a:pPr>
              <a:lnSpc>
                <a:spcPts val="2940"/>
              </a:lnSpc>
            </a:pPr>
            <a:endParaRPr lang="en-US" sz="2100">
              <a:solidFill>
                <a:srgbClr val="2B3825"/>
              </a:solidFill>
              <a:latin typeface="Glacial Indifference"/>
            </a:endParaRPr>
          </a:p>
          <a:p>
            <a:pPr algn="ctr">
              <a:lnSpc>
                <a:spcPts val="2940"/>
              </a:lnSpc>
            </a:pPr>
            <a:endParaRPr lang="en-US" sz="2100">
              <a:solidFill>
                <a:srgbClr val="2B3825"/>
              </a:solidFill>
              <a:latin typeface="Glacial Indifference"/>
            </a:endParaRPr>
          </a:p>
        </p:txBody>
      </p:sp>
      <p:sp>
        <p:nvSpPr>
          <p:cNvPr id="13" name="AutoShape 13"/>
          <p:cNvSpPr/>
          <p:nvPr/>
        </p:nvSpPr>
        <p:spPr>
          <a:xfrm>
            <a:off x="446197" y="2150191"/>
            <a:ext cx="1686739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SG"/>
          </a:p>
        </p:txBody>
      </p:sp>
      <p:grpSp>
        <p:nvGrpSpPr>
          <p:cNvPr id="14" name="Group 14"/>
          <p:cNvGrpSpPr/>
          <p:nvPr/>
        </p:nvGrpSpPr>
        <p:grpSpPr>
          <a:xfrm>
            <a:off x="8656684" y="8168718"/>
            <a:ext cx="7042378" cy="1010867"/>
            <a:chOff x="-40702" y="-38941"/>
            <a:chExt cx="1854783" cy="26623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14081" cy="209087"/>
            </a:xfrm>
            <a:custGeom>
              <a:avLst/>
              <a:gdLst/>
              <a:ahLst/>
              <a:cxnLst/>
              <a:rect l="l" t="t" r="r" b="b"/>
              <a:pathLst>
                <a:path w="1814081" h="209087">
                  <a:moveTo>
                    <a:pt x="57324" y="0"/>
                  </a:moveTo>
                  <a:lnTo>
                    <a:pt x="1756757" y="0"/>
                  </a:lnTo>
                  <a:cubicBezTo>
                    <a:pt x="1771960" y="0"/>
                    <a:pt x="1786541" y="6039"/>
                    <a:pt x="1797291" y="16790"/>
                  </a:cubicBezTo>
                  <a:cubicBezTo>
                    <a:pt x="1808041" y="27540"/>
                    <a:pt x="1814081" y="42121"/>
                    <a:pt x="1814081" y="57324"/>
                  </a:cubicBezTo>
                  <a:lnTo>
                    <a:pt x="1814081" y="151763"/>
                  </a:lnTo>
                  <a:cubicBezTo>
                    <a:pt x="1814081" y="166966"/>
                    <a:pt x="1808041" y="181547"/>
                    <a:pt x="1797291" y="192297"/>
                  </a:cubicBezTo>
                  <a:cubicBezTo>
                    <a:pt x="1786541" y="203047"/>
                    <a:pt x="1771960" y="209087"/>
                    <a:pt x="1756757" y="209087"/>
                  </a:cubicBezTo>
                  <a:lnTo>
                    <a:pt x="57324" y="209087"/>
                  </a:lnTo>
                  <a:cubicBezTo>
                    <a:pt x="42121" y="209087"/>
                    <a:pt x="27540" y="203047"/>
                    <a:pt x="16790" y="192297"/>
                  </a:cubicBezTo>
                  <a:cubicBezTo>
                    <a:pt x="6039" y="181547"/>
                    <a:pt x="0" y="166966"/>
                    <a:pt x="0" y="151763"/>
                  </a:cubicBezTo>
                  <a:lnTo>
                    <a:pt x="0" y="57324"/>
                  </a:lnTo>
                  <a:cubicBezTo>
                    <a:pt x="0" y="42121"/>
                    <a:pt x="6039" y="27540"/>
                    <a:pt x="16790" y="16790"/>
                  </a:cubicBezTo>
                  <a:cubicBezTo>
                    <a:pt x="27540" y="6039"/>
                    <a:pt x="42121" y="0"/>
                    <a:pt x="57324" y="0"/>
                  </a:cubicBezTo>
                  <a:close/>
                </a:path>
              </a:pathLst>
            </a:custGeom>
            <a:solidFill>
              <a:srgbClr val="B4DBBB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-40702" y="-38941"/>
              <a:ext cx="1814081" cy="2662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dirty="0">
                  <a:solidFill>
                    <a:srgbClr val="000000"/>
                  </a:solidFill>
                  <a:latin typeface="Glacial Indifference Bold"/>
                </a:rPr>
                <a:t>Total Columns : 25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11867" y="8360890"/>
            <a:ext cx="6905032" cy="1499017"/>
            <a:chOff x="0" y="-32998"/>
            <a:chExt cx="814829" cy="17689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119742"/>
            </a:xfrm>
            <a:custGeom>
              <a:avLst/>
              <a:gdLst/>
              <a:ahLst/>
              <a:cxnLst/>
              <a:rect l="l" t="t" r="r" b="b"/>
              <a:pathLst>
                <a:path w="812800" h="119742">
                  <a:moveTo>
                    <a:pt x="0" y="0"/>
                  </a:moveTo>
                  <a:lnTo>
                    <a:pt x="812800" y="0"/>
                  </a:lnTo>
                  <a:lnTo>
                    <a:pt x="812800" y="119742"/>
                  </a:lnTo>
                  <a:lnTo>
                    <a:pt x="0" y="119742"/>
                  </a:lnTo>
                  <a:close/>
                </a:path>
              </a:pathLst>
            </a:custGeom>
            <a:solidFill>
              <a:srgbClr val="B4DBBB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029" y="-32998"/>
              <a:ext cx="812800" cy="1768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dirty="0">
                  <a:solidFill>
                    <a:srgbClr val="000000"/>
                  </a:solidFill>
                  <a:latin typeface="Glacial Indifference Bold"/>
                </a:rPr>
                <a:t>Data from : bj.lianjia.com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77525" y="8496704"/>
            <a:ext cx="1302350" cy="130235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36725" y="0"/>
                  </a:moveTo>
                  <a:lnTo>
                    <a:pt x="676075" y="0"/>
                  </a:lnTo>
                  <a:cubicBezTo>
                    <a:pt x="712337" y="0"/>
                    <a:pt x="747113" y="14405"/>
                    <a:pt x="772754" y="40046"/>
                  </a:cubicBezTo>
                  <a:cubicBezTo>
                    <a:pt x="798395" y="65687"/>
                    <a:pt x="812800" y="100463"/>
                    <a:pt x="812800" y="136725"/>
                  </a:cubicBezTo>
                  <a:lnTo>
                    <a:pt x="812800" y="676075"/>
                  </a:lnTo>
                  <a:cubicBezTo>
                    <a:pt x="812800" y="712337"/>
                    <a:pt x="798395" y="747113"/>
                    <a:pt x="772754" y="772754"/>
                  </a:cubicBezTo>
                  <a:cubicBezTo>
                    <a:pt x="747113" y="798395"/>
                    <a:pt x="712337" y="812800"/>
                    <a:pt x="676075" y="812800"/>
                  </a:cubicBezTo>
                  <a:lnTo>
                    <a:pt x="136725" y="812800"/>
                  </a:lnTo>
                  <a:cubicBezTo>
                    <a:pt x="100463" y="812800"/>
                    <a:pt x="65687" y="798395"/>
                    <a:pt x="40046" y="772754"/>
                  </a:cubicBezTo>
                  <a:cubicBezTo>
                    <a:pt x="14405" y="747113"/>
                    <a:pt x="0" y="712337"/>
                    <a:pt x="0" y="676075"/>
                  </a:cubicBezTo>
                  <a:lnTo>
                    <a:pt x="0" y="136725"/>
                  </a:lnTo>
                  <a:cubicBezTo>
                    <a:pt x="0" y="100463"/>
                    <a:pt x="14405" y="65687"/>
                    <a:pt x="40046" y="40046"/>
                  </a:cubicBezTo>
                  <a:cubicBezTo>
                    <a:pt x="65687" y="14405"/>
                    <a:pt x="100463" y="0"/>
                    <a:pt x="136725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3178044" y="654758"/>
            <a:ext cx="14774509" cy="87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69"/>
              </a:lnSpc>
            </a:pPr>
            <a:r>
              <a:rPr lang="en-US" sz="6569" spc="919">
                <a:solidFill>
                  <a:srgbClr val="2B3825"/>
                </a:solidFill>
                <a:latin typeface="Glacial Indifference Bold"/>
              </a:rPr>
              <a:t>UNDERSTANDING DATA SET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022229" y="1637042"/>
            <a:ext cx="4156745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2B3825"/>
                </a:solidFill>
                <a:latin typeface="Glacial Indifference Bold"/>
              </a:rPr>
              <a:t>Property details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-444625" y="1637111"/>
            <a:ext cx="8433699" cy="398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2B3825"/>
                </a:solidFill>
                <a:latin typeface="Glacial Indifference Bold"/>
              </a:rPr>
              <a:t>Transaction details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752374" y="2216866"/>
            <a:ext cx="4086274" cy="2966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6" lvl="1" indent="-226698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B3825"/>
                </a:solidFill>
                <a:latin typeface="Glacial Indifference"/>
              </a:rPr>
              <a:t>Floor</a:t>
            </a:r>
          </a:p>
          <a:p>
            <a:pPr marL="906793" lvl="2" indent="-302264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2B3825"/>
                </a:solidFill>
                <a:latin typeface="Glacial Indifference"/>
              </a:rPr>
              <a:t>Low</a:t>
            </a:r>
          </a:p>
          <a:p>
            <a:pPr marL="906793" lvl="2" indent="-302264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2B3825"/>
                </a:solidFill>
                <a:latin typeface="Glacial Indifference"/>
              </a:rPr>
              <a:t>Medium</a:t>
            </a:r>
          </a:p>
          <a:p>
            <a:pPr marL="906793" lvl="2" indent="-302264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2B3825"/>
                </a:solidFill>
                <a:latin typeface="Glacial Indifference"/>
              </a:rPr>
              <a:t>High</a:t>
            </a:r>
          </a:p>
          <a:p>
            <a:pPr>
              <a:lnSpc>
                <a:spcPts val="2940"/>
              </a:lnSpc>
            </a:pPr>
            <a:endParaRPr lang="en-US" sz="2100">
              <a:solidFill>
                <a:srgbClr val="2B3825"/>
              </a:solidFill>
              <a:latin typeface="Glacial Indifference"/>
            </a:endParaRPr>
          </a:p>
          <a:p>
            <a:pPr>
              <a:lnSpc>
                <a:spcPts val="2940"/>
              </a:lnSpc>
            </a:pPr>
            <a:endParaRPr lang="en-US" sz="2100">
              <a:solidFill>
                <a:srgbClr val="2B3825"/>
              </a:solidFill>
              <a:latin typeface="Glacial Indifference"/>
            </a:endParaRPr>
          </a:p>
          <a:p>
            <a:pPr>
              <a:lnSpc>
                <a:spcPts val="2940"/>
              </a:lnSpc>
            </a:pPr>
            <a:endParaRPr lang="en-US" sz="2100">
              <a:solidFill>
                <a:srgbClr val="2B3825"/>
              </a:solidFill>
              <a:latin typeface="Glacial Indifference"/>
            </a:endParaRPr>
          </a:p>
          <a:p>
            <a:pPr algn="ctr">
              <a:lnSpc>
                <a:spcPts val="2940"/>
              </a:lnSpc>
            </a:pPr>
            <a:endParaRPr lang="en-US" sz="2100">
              <a:solidFill>
                <a:srgbClr val="2B3825"/>
              </a:solidFill>
              <a:latin typeface="Glacial Indifferenc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92689"/>
            <a:ext cx="1926948" cy="672023"/>
          </a:xfrm>
          <a:custGeom>
            <a:avLst/>
            <a:gdLst/>
            <a:ahLst/>
            <a:cxnLst/>
            <a:rect l="l" t="t" r="r" b="b"/>
            <a:pathLst>
              <a:path w="1926948" h="672023">
                <a:moveTo>
                  <a:pt x="0" y="0"/>
                </a:moveTo>
                <a:lnTo>
                  <a:pt x="1926948" y="0"/>
                </a:lnTo>
                <a:lnTo>
                  <a:pt x="1926948" y="672022"/>
                </a:lnTo>
                <a:lnTo>
                  <a:pt x="0" y="6720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>
            <a:off x="993365" y="2363104"/>
            <a:ext cx="5298184" cy="2345770"/>
            <a:chOff x="0" y="0"/>
            <a:chExt cx="1395407" cy="6178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95407" cy="617816"/>
            </a:xfrm>
            <a:custGeom>
              <a:avLst/>
              <a:gdLst/>
              <a:ahLst/>
              <a:cxnLst/>
              <a:rect l="l" t="t" r="r" b="b"/>
              <a:pathLst>
                <a:path w="1395407" h="617816">
                  <a:moveTo>
                    <a:pt x="74523" y="0"/>
                  </a:moveTo>
                  <a:lnTo>
                    <a:pt x="1320883" y="0"/>
                  </a:lnTo>
                  <a:cubicBezTo>
                    <a:pt x="1340648" y="0"/>
                    <a:pt x="1359603" y="7852"/>
                    <a:pt x="1373579" y="21827"/>
                  </a:cubicBezTo>
                  <a:cubicBezTo>
                    <a:pt x="1387555" y="35803"/>
                    <a:pt x="1395407" y="54758"/>
                    <a:pt x="1395407" y="74523"/>
                  </a:cubicBezTo>
                  <a:lnTo>
                    <a:pt x="1395407" y="543293"/>
                  </a:lnTo>
                  <a:cubicBezTo>
                    <a:pt x="1395407" y="563057"/>
                    <a:pt x="1387555" y="582013"/>
                    <a:pt x="1373579" y="595988"/>
                  </a:cubicBezTo>
                  <a:cubicBezTo>
                    <a:pt x="1359603" y="609964"/>
                    <a:pt x="1340648" y="617816"/>
                    <a:pt x="1320883" y="617816"/>
                  </a:cubicBezTo>
                  <a:lnTo>
                    <a:pt x="74523" y="617816"/>
                  </a:lnTo>
                  <a:cubicBezTo>
                    <a:pt x="33365" y="617816"/>
                    <a:pt x="0" y="584451"/>
                    <a:pt x="0" y="543293"/>
                  </a:cubicBezTo>
                  <a:lnTo>
                    <a:pt x="0" y="74523"/>
                  </a:lnTo>
                  <a:cubicBezTo>
                    <a:pt x="0" y="33365"/>
                    <a:pt x="33365" y="0"/>
                    <a:pt x="74523" y="0"/>
                  </a:cubicBezTo>
                  <a:close/>
                </a:path>
              </a:pathLst>
            </a:custGeom>
            <a:solidFill>
              <a:srgbClr val="B4DBBB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1395407" cy="579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93365" y="5148888"/>
            <a:ext cx="5298184" cy="2345770"/>
            <a:chOff x="0" y="0"/>
            <a:chExt cx="1395407" cy="6178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95407" cy="617816"/>
            </a:xfrm>
            <a:custGeom>
              <a:avLst/>
              <a:gdLst/>
              <a:ahLst/>
              <a:cxnLst/>
              <a:rect l="l" t="t" r="r" b="b"/>
              <a:pathLst>
                <a:path w="1395407" h="617816">
                  <a:moveTo>
                    <a:pt x="74523" y="0"/>
                  </a:moveTo>
                  <a:lnTo>
                    <a:pt x="1320883" y="0"/>
                  </a:lnTo>
                  <a:cubicBezTo>
                    <a:pt x="1340648" y="0"/>
                    <a:pt x="1359603" y="7852"/>
                    <a:pt x="1373579" y="21827"/>
                  </a:cubicBezTo>
                  <a:cubicBezTo>
                    <a:pt x="1387555" y="35803"/>
                    <a:pt x="1395407" y="54758"/>
                    <a:pt x="1395407" y="74523"/>
                  </a:cubicBezTo>
                  <a:lnTo>
                    <a:pt x="1395407" y="543293"/>
                  </a:lnTo>
                  <a:cubicBezTo>
                    <a:pt x="1395407" y="563057"/>
                    <a:pt x="1387555" y="582013"/>
                    <a:pt x="1373579" y="595988"/>
                  </a:cubicBezTo>
                  <a:cubicBezTo>
                    <a:pt x="1359603" y="609964"/>
                    <a:pt x="1340648" y="617816"/>
                    <a:pt x="1320883" y="617816"/>
                  </a:cubicBezTo>
                  <a:lnTo>
                    <a:pt x="74523" y="617816"/>
                  </a:lnTo>
                  <a:cubicBezTo>
                    <a:pt x="33365" y="617816"/>
                    <a:pt x="0" y="584451"/>
                    <a:pt x="0" y="543293"/>
                  </a:cubicBezTo>
                  <a:lnTo>
                    <a:pt x="0" y="74523"/>
                  </a:lnTo>
                  <a:cubicBezTo>
                    <a:pt x="0" y="33365"/>
                    <a:pt x="33365" y="0"/>
                    <a:pt x="74523" y="0"/>
                  </a:cubicBezTo>
                  <a:close/>
                </a:path>
              </a:pathLst>
            </a:custGeom>
            <a:solidFill>
              <a:srgbClr val="B4DBBB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8100"/>
              <a:ext cx="1395407" cy="579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3365" y="7856608"/>
            <a:ext cx="5298184" cy="2345770"/>
            <a:chOff x="0" y="0"/>
            <a:chExt cx="1395407" cy="61781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95407" cy="617816"/>
            </a:xfrm>
            <a:custGeom>
              <a:avLst/>
              <a:gdLst/>
              <a:ahLst/>
              <a:cxnLst/>
              <a:rect l="l" t="t" r="r" b="b"/>
              <a:pathLst>
                <a:path w="1395407" h="617816">
                  <a:moveTo>
                    <a:pt x="74523" y="0"/>
                  </a:moveTo>
                  <a:lnTo>
                    <a:pt x="1320883" y="0"/>
                  </a:lnTo>
                  <a:cubicBezTo>
                    <a:pt x="1340648" y="0"/>
                    <a:pt x="1359603" y="7852"/>
                    <a:pt x="1373579" y="21827"/>
                  </a:cubicBezTo>
                  <a:cubicBezTo>
                    <a:pt x="1387555" y="35803"/>
                    <a:pt x="1395407" y="54758"/>
                    <a:pt x="1395407" y="74523"/>
                  </a:cubicBezTo>
                  <a:lnTo>
                    <a:pt x="1395407" y="543293"/>
                  </a:lnTo>
                  <a:cubicBezTo>
                    <a:pt x="1395407" y="563057"/>
                    <a:pt x="1387555" y="582013"/>
                    <a:pt x="1373579" y="595988"/>
                  </a:cubicBezTo>
                  <a:cubicBezTo>
                    <a:pt x="1359603" y="609964"/>
                    <a:pt x="1340648" y="617816"/>
                    <a:pt x="1320883" y="617816"/>
                  </a:cubicBezTo>
                  <a:lnTo>
                    <a:pt x="74523" y="617816"/>
                  </a:lnTo>
                  <a:cubicBezTo>
                    <a:pt x="33365" y="617816"/>
                    <a:pt x="0" y="584451"/>
                    <a:pt x="0" y="543293"/>
                  </a:cubicBezTo>
                  <a:lnTo>
                    <a:pt x="0" y="74523"/>
                  </a:lnTo>
                  <a:cubicBezTo>
                    <a:pt x="0" y="33365"/>
                    <a:pt x="33365" y="0"/>
                    <a:pt x="74523" y="0"/>
                  </a:cubicBezTo>
                  <a:close/>
                </a:path>
              </a:pathLst>
            </a:custGeom>
            <a:solidFill>
              <a:srgbClr val="B4DBBB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8100"/>
              <a:ext cx="1395407" cy="579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144768" y="3267894"/>
            <a:ext cx="1519750" cy="1066574"/>
            <a:chOff x="0" y="0"/>
            <a:chExt cx="812800" cy="57043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570430"/>
            </a:xfrm>
            <a:custGeom>
              <a:avLst/>
              <a:gdLst/>
              <a:ahLst/>
              <a:cxnLst/>
              <a:rect l="l" t="t" r="r" b="b"/>
              <a:pathLst>
                <a:path w="812800" h="570430">
                  <a:moveTo>
                    <a:pt x="812800" y="285215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67230"/>
                  </a:lnTo>
                  <a:lnTo>
                    <a:pt x="406400" y="367230"/>
                  </a:lnTo>
                  <a:lnTo>
                    <a:pt x="406400" y="570430"/>
                  </a:lnTo>
                  <a:lnTo>
                    <a:pt x="812800" y="285215"/>
                  </a:lnTo>
                  <a:close/>
                </a:path>
              </a:pathLst>
            </a:custGeom>
            <a:solidFill>
              <a:srgbClr val="324928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55575"/>
              <a:ext cx="711200" cy="2116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325060" y="2999799"/>
            <a:ext cx="3488220" cy="1602764"/>
            <a:chOff x="0" y="0"/>
            <a:chExt cx="918708" cy="42212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18708" cy="422127"/>
            </a:xfrm>
            <a:custGeom>
              <a:avLst/>
              <a:gdLst/>
              <a:ahLst/>
              <a:cxnLst/>
              <a:rect l="l" t="t" r="r" b="b"/>
              <a:pathLst>
                <a:path w="918708" h="422127">
                  <a:moveTo>
                    <a:pt x="113192" y="0"/>
                  </a:moveTo>
                  <a:lnTo>
                    <a:pt x="805516" y="0"/>
                  </a:lnTo>
                  <a:cubicBezTo>
                    <a:pt x="835537" y="0"/>
                    <a:pt x="864327" y="11926"/>
                    <a:pt x="885555" y="33153"/>
                  </a:cubicBezTo>
                  <a:cubicBezTo>
                    <a:pt x="906783" y="54381"/>
                    <a:pt x="918708" y="83171"/>
                    <a:pt x="918708" y="113192"/>
                  </a:cubicBezTo>
                  <a:lnTo>
                    <a:pt x="918708" y="308935"/>
                  </a:lnTo>
                  <a:cubicBezTo>
                    <a:pt x="918708" y="338956"/>
                    <a:pt x="906783" y="367747"/>
                    <a:pt x="885555" y="388974"/>
                  </a:cubicBezTo>
                  <a:cubicBezTo>
                    <a:pt x="864327" y="410202"/>
                    <a:pt x="835537" y="422127"/>
                    <a:pt x="805516" y="422127"/>
                  </a:cubicBezTo>
                  <a:lnTo>
                    <a:pt x="113192" y="422127"/>
                  </a:lnTo>
                  <a:cubicBezTo>
                    <a:pt x="83171" y="422127"/>
                    <a:pt x="54381" y="410202"/>
                    <a:pt x="33153" y="388974"/>
                  </a:cubicBezTo>
                  <a:cubicBezTo>
                    <a:pt x="11926" y="367747"/>
                    <a:pt x="0" y="338956"/>
                    <a:pt x="0" y="308935"/>
                  </a:cubicBezTo>
                  <a:lnTo>
                    <a:pt x="0" y="113192"/>
                  </a:lnTo>
                  <a:cubicBezTo>
                    <a:pt x="0" y="83171"/>
                    <a:pt x="11926" y="54381"/>
                    <a:pt x="33153" y="33153"/>
                  </a:cubicBezTo>
                  <a:cubicBezTo>
                    <a:pt x="54381" y="11926"/>
                    <a:pt x="83171" y="0"/>
                    <a:pt x="113192" y="0"/>
                  </a:cubicBezTo>
                  <a:close/>
                </a:path>
              </a:pathLst>
            </a:custGeom>
            <a:solidFill>
              <a:srgbClr val="B4DBBB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38100"/>
              <a:ext cx="918708" cy="3840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996006" y="2999799"/>
            <a:ext cx="3488220" cy="1602764"/>
            <a:chOff x="0" y="0"/>
            <a:chExt cx="918708" cy="42212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18708" cy="422127"/>
            </a:xfrm>
            <a:custGeom>
              <a:avLst/>
              <a:gdLst/>
              <a:ahLst/>
              <a:cxnLst/>
              <a:rect l="l" t="t" r="r" b="b"/>
              <a:pathLst>
                <a:path w="918708" h="422127">
                  <a:moveTo>
                    <a:pt x="113192" y="0"/>
                  </a:moveTo>
                  <a:lnTo>
                    <a:pt x="805516" y="0"/>
                  </a:lnTo>
                  <a:cubicBezTo>
                    <a:pt x="835537" y="0"/>
                    <a:pt x="864327" y="11926"/>
                    <a:pt x="885555" y="33153"/>
                  </a:cubicBezTo>
                  <a:cubicBezTo>
                    <a:pt x="906783" y="54381"/>
                    <a:pt x="918708" y="83171"/>
                    <a:pt x="918708" y="113192"/>
                  </a:cubicBezTo>
                  <a:lnTo>
                    <a:pt x="918708" y="308935"/>
                  </a:lnTo>
                  <a:cubicBezTo>
                    <a:pt x="918708" y="338956"/>
                    <a:pt x="906783" y="367747"/>
                    <a:pt x="885555" y="388974"/>
                  </a:cubicBezTo>
                  <a:cubicBezTo>
                    <a:pt x="864327" y="410202"/>
                    <a:pt x="835537" y="422127"/>
                    <a:pt x="805516" y="422127"/>
                  </a:cubicBezTo>
                  <a:lnTo>
                    <a:pt x="113192" y="422127"/>
                  </a:lnTo>
                  <a:cubicBezTo>
                    <a:pt x="83171" y="422127"/>
                    <a:pt x="54381" y="410202"/>
                    <a:pt x="33153" y="388974"/>
                  </a:cubicBezTo>
                  <a:cubicBezTo>
                    <a:pt x="11926" y="367747"/>
                    <a:pt x="0" y="338956"/>
                    <a:pt x="0" y="308935"/>
                  </a:cubicBezTo>
                  <a:lnTo>
                    <a:pt x="0" y="113192"/>
                  </a:lnTo>
                  <a:cubicBezTo>
                    <a:pt x="0" y="83171"/>
                    <a:pt x="11926" y="54381"/>
                    <a:pt x="33153" y="33153"/>
                  </a:cubicBezTo>
                  <a:cubicBezTo>
                    <a:pt x="54381" y="11926"/>
                    <a:pt x="83171" y="0"/>
                    <a:pt x="113192" y="0"/>
                  </a:cubicBezTo>
                  <a:close/>
                </a:path>
              </a:pathLst>
            </a:custGeom>
            <a:solidFill>
              <a:srgbClr val="B4DBBB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38100"/>
              <a:ext cx="918708" cy="3840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172143" y="6912530"/>
            <a:ext cx="5298184" cy="2345770"/>
            <a:chOff x="0" y="0"/>
            <a:chExt cx="1395407" cy="61781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395407" cy="617816"/>
            </a:xfrm>
            <a:custGeom>
              <a:avLst/>
              <a:gdLst/>
              <a:ahLst/>
              <a:cxnLst/>
              <a:rect l="l" t="t" r="r" b="b"/>
              <a:pathLst>
                <a:path w="1395407" h="617816">
                  <a:moveTo>
                    <a:pt x="74523" y="0"/>
                  </a:moveTo>
                  <a:lnTo>
                    <a:pt x="1320883" y="0"/>
                  </a:lnTo>
                  <a:cubicBezTo>
                    <a:pt x="1340648" y="0"/>
                    <a:pt x="1359603" y="7852"/>
                    <a:pt x="1373579" y="21827"/>
                  </a:cubicBezTo>
                  <a:cubicBezTo>
                    <a:pt x="1387555" y="35803"/>
                    <a:pt x="1395407" y="54758"/>
                    <a:pt x="1395407" y="74523"/>
                  </a:cubicBezTo>
                  <a:lnTo>
                    <a:pt x="1395407" y="543293"/>
                  </a:lnTo>
                  <a:cubicBezTo>
                    <a:pt x="1395407" y="563057"/>
                    <a:pt x="1387555" y="582013"/>
                    <a:pt x="1373579" y="595988"/>
                  </a:cubicBezTo>
                  <a:cubicBezTo>
                    <a:pt x="1359603" y="609964"/>
                    <a:pt x="1340648" y="617816"/>
                    <a:pt x="1320883" y="617816"/>
                  </a:cubicBezTo>
                  <a:lnTo>
                    <a:pt x="74523" y="617816"/>
                  </a:lnTo>
                  <a:cubicBezTo>
                    <a:pt x="33365" y="617816"/>
                    <a:pt x="0" y="584451"/>
                    <a:pt x="0" y="543293"/>
                  </a:cubicBezTo>
                  <a:lnTo>
                    <a:pt x="0" y="74523"/>
                  </a:lnTo>
                  <a:cubicBezTo>
                    <a:pt x="0" y="33365"/>
                    <a:pt x="33365" y="0"/>
                    <a:pt x="74523" y="0"/>
                  </a:cubicBezTo>
                  <a:close/>
                </a:path>
              </a:pathLst>
            </a:custGeom>
            <a:solidFill>
              <a:srgbClr val="B4DBBB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38100"/>
              <a:ext cx="1395407" cy="579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19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2996006" y="6343642"/>
            <a:ext cx="4563433" cy="3025932"/>
          </a:xfrm>
          <a:custGeom>
            <a:avLst/>
            <a:gdLst/>
            <a:ahLst/>
            <a:cxnLst/>
            <a:rect l="l" t="t" r="r" b="b"/>
            <a:pathLst>
              <a:path w="4563433" h="3025932">
                <a:moveTo>
                  <a:pt x="0" y="0"/>
                </a:moveTo>
                <a:lnTo>
                  <a:pt x="4563432" y="0"/>
                </a:lnTo>
                <a:lnTo>
                  <a:pt x="4563432" y="3025932"/>
                </a:lnTo>
                <a:lnTo>
                  <a:pt x="0" y="30259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25" name="Freeform 25"/>
          <p:cNvSpPr/>
          <p:nvPr/>
        </p:nvSpPr>
        <p:spPr>
          <a:xfrm>
            <a:off x="15070252" y="9369574"/>
            <a:ext cx="775075" cy="702411"/>
          </a:xfrm>
          <a:custGeom>
            <a:avLst/>
            <a:gdLst/>
            <a:ahLst/>
            <a:cxnLst/>
            <a:rect l="l" t="t" r="r" b="b"/>
            <a:pathLst>
              <a:path w="775075" h="702411">
                <a:moveTo>
                  <a:pt x="0" y="0"/>
                </a:moveTo>
                <a:lnTo>
                  <a:pt x="775074" y="0"/>
                </a:lnTo>
                <a:lnTo>
                  <a:pt x="775074" y="702411"/>
                </a:lnTo>
                <a:lnTo>
                  <a:pt x="0" y="7024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26" name="TextBox 26"/>
          <p:cNvSpPr txBox="1"/>
          <p:nvPr/>
        </p:nvSpPr>
        <p:spPr>
          <a:xfrm>
            <a:off x="3513491" y="619770"/>
            <a:ext cx="14774509" cy="960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69"/>
              </a:lnSpc>
            </a:pPr>
            <a:r>
              <a:rPr lang="en-US" sz="7269" spc="1017">
                <a:solidFill>
                  <a:srgbClr val="2B3825"/>
                </a:solidFill>
                <a:latin typeface="Glacial Indifference Bold"/>
              </a:rPr>
              <a:t>DATA PREPERATION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814544" y="1494780"/>
            <a:ext cx="3397895" cy="135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3"/>
              </a:lnSpc>
            </a:pPr>
            <a:r>
              <a:rPr lang="en-US" sz="3866">
                <a:solidFill>
                  <a:srgbClr val="2B3825"/>
                </a:solidFill>
                <a:latin typeface="Glacial Indifference Bold"/>
              </a:rPr>
              <a:t>Missing values</a:t>
            </a:r>
          </a:p>
          <a:p>
            <a:pPr>
              <a:lnSpc>
                <a:spcPts val="5413"/>
              </a:lnSpc>
            </a:pPr>
            <a:endParaRPr lang="en-US" sz="3866">
              <a:solidFill>
                <a:srgbClr val="2B3825"/>
              </a:solidFill>
              <a:latin typeface="Glacial Indifference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219454" y="2506550"/>
            <a:ext cx="5072096" cy="2213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9"/>
              </a:lnSpc>
            </a:pPr>
            <a:r>
              <a:rPr lang="en-US" sz="2106">
                <a:solidFill>
                  <a:srgbClr val="2B3825"/>
                </a:solidFill>
                <a:latin typeface="Glacial Indifference"/>
              </a:rPr>
              <a:t>Rooms (</a:t>
            </a:r>
            <a:r>
              <a:rPr lang="en-US" sz="2106">
                <a:solidFill>
                  <a:srgbClr val="2B3825"/>
                </a:solidFill>
                <a:latin typeface="Glacial Indifference Bold"/>
              </a:rPr>
              <a:t>livingroom</a:t>
            </a:r>
            <a:r>
              <a:rPr lang="en-US" sz="2106">
                <a:solidFill>
                  <a:srgbClr val="2B3825"/>
                </a:solidFill>
                <a:latin typeface="Glacial Indifference"/>
              </a:rPr>
              <a:t>, </a:t>
            </a:r>
            <a:r>
              <a:rPr lang="en-US" sz="2106">
                <a:solidFill>
                  <a:srgbClr val="2B3825"/>
                </a:solidFill>
                <a:latin typeface="Glacial Indifference Bold"/>
              </a:rPr>
              <a:t>bathroom</a:t>
            </a:r>
            <a:r>
              <a:rPr lang="en-US" sz="2106">
                <a:solidFill>
                  <a:srgbClr val="2B3825"/>
                </a:solidFill>
                <a:latin typeface="Glacial Indifference"/>
              </a:rPr>
              <a:t>, </a:t>
            </a:r>
            <a:r>
              <a:rPr lang="en-US" sz="2106">
                <a:solidFill>
                  <a:srgbClr val="2B3825"/>
                </a:solidFill>
                <a:latin typeface="Glacial Indifference Bold"/>
              </a:rPr>
              <a:t>drawingroom</a:t>
            </a:r>
            <a:r>
              <a:rPr lang="en-US" sz="2106">
                <a:solidFill>
                  <a:srgbClr val="2B3825"/>
                </a:solidFill>
                <a:latin typeface="Glacial Indifference"/>
              </a:rPr>
              <a:t>,</a:t>
            </a:r>
            <a:r>
              <a:rPr lang="en-US" sz="2106">
                <a:solidFill>
                  <a:srgbClr val="2B3825"/>
                </a:solidFill>
                <a:latin typeface="Glacial Indifference Bold"/>
              </a:rPr>
              <a:t> kitchen</a:t>
            </a:r>
            <a:r>
              <a:rPr lang="en-US" sz="2106">
                <a:solidFill>
                  <a:srgbClr val="2B3825"/>
                </a:solidFill>
                <a:latin typeface="Glacial Indifference"/>
              </a:rPr>
              <a:t>)</a:t>
            </a:r>
          </a:p>
          <a:p>
            <a:pPr>
              <a:lnSpc>
                <a:spcPts val="2949"/>
              </a:lnSpc>
            </a:pPr>
            <a:r>
              <a:rPr lang="en-US" sz="2106">
                <a:solidFill>
                  <a:srgbClr val="2B3825"/>
                </a:solidFill>
                <a:latin typeface="Glacial Indifference"/>
              </a:rPr>
              <a:t>NAs : 32</a:t>
            </a:r>
          </a:p>
          <a:p>
            <a:pPr>
              <a:lnSpc>
                <a:spcPts val="2949"/>
              </a:lnSpc>
            </a:pPr>
            <a:r>
              <a:rPr lang="en-US" sz="2106">
                <a:solidFill>
                  <a:srgbClr val="2B3825"/>
                </a:solidFill>
                <a:latin typeface="Glacial Indifference"/>
              </a:rPr>
              <a:t>Removed due to insignificant amount of data  (</a:t>
            </a:r>
            <a:r>
              <a:rPr lang="en-US" sz="2106">
                <a:solidFill>
                  <a:srgbClr val="2B3825"/>
                </a:solidFill>
                <a:latin typeface="Glacial Indifference Bold"/>
              </a:rPr>
              <a:t>0.0001%</a:t>
            </a:r>
            <a:r>
              <a:rPr lang="en-US" sz="2106">
                <a:solidFill>
                  <a:srgbClr val="2B3825"/>
                </a:solidFill>
                <a:latin typeface="Glacial Indifference"/>
              </a:rPr>
              <a:t>)</a:t>
            </a:r>
          </a:p>
          <a:p>
            <a:pPr>
              <a:lnSpc>
                <a:spcPts val="2949"/>
              </a:lnSpc>
            </a:pPr>
            <a:endParaRPr lang="en-US" sz="2106">
              <a:solidFill>
                <a:srgbClr val="2B3825"/>
              </a:solidFill>
              <a:latin typeface="Glacial Indifference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219454" y="5292335"/>
            <a:ext cx="5072096" cy="1841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9"/>
              </a:lnSpc>
            </a:pPr>
            <a:r>
              <a:rPr lang="en-US" sz="2106">
                <a:solidFill>
                  <a:srgbClr val="2B3825"/>
                </a:solidFill>
                <a:latin typeface="Glacial Indifference Bold"/>
              </a:rPr>
              <a:t>Community Average</a:t>
            </a:r>
          </a:p>
          <a:p>
            <a:pPr>
              <a:lnSpc>
                <a:spcPts val="2949"/>
              </a:lnSpc>
            </a:pPr>
            <a:r>
              <a:rPr lang="en-US" sz="2106">
                <a:solidFill>
                  <a:srgbClr val="2B3825"/>
                </a:solidFill>
                <a:latin typeface="Glacial Indifference"/>
              </a:rPr>
              <a:t>NAs : 463</a:t>
            </a:r>
          </a:p>
          <a:p>
            <a:pPr>
              <a:lnSpc>
                <a:spcPts val="2949"/>
              </a:lnSpc>
            </a:pPr>
            <a:r>
              <a:rPr lang="en-US" sz="2106">
                <a:solidFill>
                  <a:srgbClr val="2B3825"/>
                </a:solidFill>
                <a:latin typeface="Glacial Indifference"/>
              </a:rPr>
              <a:t>Removed due to insignificant amount of data  (</a:t>
            </a:r>
            <a:r>
              <a:rPr lang="en-US" sz="2106">
                <a:solidFill>
                  <a:srgbClr val="2B3825"/>
                </a:solidFill>
                <a:latin typeface="Glacial Indifference Bold"/>
              </a:rPr>
              <a:t>0.1%</a:t>
            </a:r>
            <a:r>
              <a:rPr lang="en-US" sz="2106">
                <a:solidFill>
                  <a:srgbClr val="2B3825"/>
                </a:solidFill>
                <a:latin typeface="Glacial Indifference"/>
              </a:rPr>
              <a:t>)</a:t>
            </a:r>
          </a:p>
          <a:p>
            <a:pPr>
              <a:lnSpc>
                <a:spcPts val="2949"/>
              </a:lnSpc>
            </a:pPr>
            <a:endParaRPr lang="en-US" sz="2106">
              <a:solidFill>
                <a:srgbClr val="2B3825"/>
              </a:solidFill>
              <a:latin typeface="Glacial Indifference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219454" y="8000054"/>
            <a:ext cx="5072096" cy="1841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9"/>
              </a:lnSpc>
            </a:pPr>
            <a:r>
              <a:rPr lang="en-US" sz="2106">
                <a:solidFill>
                  <a:srgbClr val="2B3825"/>
                </a:solidFill>
                <a:latin typeface="Glacial Indifference Bold"/>
              </a:rPr>
              <a:t>Building Type</a:t>
            </a:r>
          </a:p>
          <a:p>
            <a:pPr>
              <a:lnSpc>
                <a:spcPts val="2949"/>
              </a:lnSpc>
            </a:pPr>
            <a:r>
              <a:rPr lang="en-US" sz="2106">
                <a:solidFill>
                  <a:srgbClr val="2B3825"/>
                </a:solidFill>
                <a:latin typeface="Glacial Indifference"/>
              </a:rPr>
              <a:t>NAs : 2021</a:t>
            </a:r>
          </a:p>
          <a:p>
            <a:pPr>
              <a:lnSpc>
                <a:spcPts val="2949"/>
              </a:lnSpc>
            </a:pPr>
            <a:r>
              <a:rPr lang="en-US" sz="2106">
                <a:solidFill>
                  <a:srgbClr val="2B3825"/>
                </a:solidFill>
                <a:latin typeface="Glacial Indifference"/>
              </a:rPr>
              <a:t>Removed due to insignificant amount of data  (</a:t>
            </a:r>
            <a:r>
              <a:rPr lang="en-US" sz="2106">
                <a:solidFill>
                  <a:srgbClr val="2B3825"/>
                </a:solidFill>
                <a:latin typeface="Glacial Indifference Bold"/>
              </a:rPr>
              <a:t>0.6%</a:t>
            </a:r>
            <a:r>
              <a:rPr lang="en-US" sz="2106">
                <a:solidFill>
                  <a:srgbClr val="2B3825"/>
                </a:solidFill>
                <a:latin typeface="Glacial Indifference"/>
              </a:rPr>
              <a:t>)</a:t>
            </a:r>
          </a:p>
          <a:p>
            <a:pPr>
              <a:lnSpc>
                <a:spcPts val="2949"/>
              </a:lnSpc>
            </a:pPr>
            <a:endParaRPr lang="en-US" sz="2106">
              <a:solidFill>
                <a:srgbClr val="2B3825"/>
              </a:solidFill>
              <a:latin typeface="Glacial Indifference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7325060" y="3477648"/>
            <a:ext cx="348822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B3825"/>
                </a:solidFill>
                <a:latin typeface="Glacial Indifference Bold"/>
              </a:rPr>
              <a:t>318,851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996006" y="3477648"/>
            <a:ext cx="348822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B3825"/>
                </a:solidFill>
                <a:latin typeface="Glacial Indifference Bold"/>
              </a:rPr>
              <a:t>316,448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573956" y="2131475"/>
            <a:ext cx="7085856" cy="673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3"/>
              </a:lnSpc>
            </a:pPr>
            <a:r>
              <a:rPr lang="en-US" sz="3866">
                <a:solidFill>
                  <a:srgbClr val="2B3825"/>
                </a:solidFill>
                <a:latin typeface="Glacial Indifference Bold"/>
              </a:rPr>
              <a:t>Changes on Total Transactions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429999" y="5958295"/>
            <a:ext cx="4245918" cy="673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3"/>
              </a:lnSpc>
            </a:pPr>
            <a:r>
              <a:rPr lang="en-US" sz="3866">
                <a:solidFill>
                  <a:srgbClr val="2B3825"/>
                </a:solidFill>
                <a:latin typeface="Glacial Indifference Bold"/>
              </a:rPr>
              <a:t>Data Manipulation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398232" y="7145382"/>
            <a:ext cx="5072096" cy="1470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9"/>
              </a:lnSpc>
            </a:pPr>
            <a:r>
              <a:rPr lang="en-US" sz="2106">
                <a:solidFill>
                  <a:srgbClr val="2B3825"/>
                </a:solidFill>
                <a:latin typeface="Glacial Indifference Bold"/>
              </a:rPr>
              <a:t>DOM</a:t>
            </a:r>
          </a:p>
          <a:p>
            <a:pPr>
              <a:lnSpc>
                <a:spcPts val="2949"/>
              </a:lnSpc>
            </a:pPr>
            <a:r>
              <a:rPr lang="en-US" sz="2106">
                <a:solidFill>
                  <a:srgbClr val="2B3825"/>
                </a:solidFill>
                <a:latin typeface="Glacial Indifference"/>
              </a:rPr>
              <a:t>NAs: 157,977 (</a:t>
            </a:r>
            <a:r>
              <a:rPr lang="en-US" sz="2106">
                <a:solidFill>
                  <a:srgbClr val="2B3825"/>
                </a:solidFill>
                <a:latin typeface="Glacial Indifference Bold"/>
              </a:rPr>
              <a:t>49.7%</a:t>
            </a:r>
            <a:r>
              <a:rPr lang="en-US" sz="2106">
                <a:solidFill>
                  <a:srgbClr val="2B3825"/>
                </a:solidFill>
                <a:latin typeface="Glacial Indifference"/>
              </a:rPr>
              <a:t>)</a:t>
            </a:r>
          </a:p>
          <a:p>
            <a:pPr>
              <a:lnSpc>
                <a:spcPts val="2949"/>
              </a:lnSpc>
            </a:pPr>
            <a:r>
              <a:rPr lang="en-US" sz="2106">
                <a:solidFill>
                  <a:srgbClr val="2B3825"/>
                </a:solidFill>
                <a:latin typeface="Glacial Indifference"/>
              </a:rPr>
              <a:t>Replaced NAs with median</a:t>
            </a:r>
          </a:p>
          <a:p>
            <a:pPr>
              <a:lnSpc>
                <a:spcPts val="2949"/>
              </a:lnSpc>
            </a:pPr>
            <a:r>
              <a:rPr lang="en-US" sz="2106">
                <a:solidFill>
                  <a:srgbClr val="2B3825"/>
                </a:solidFill>
                <a:latin typeface="Glacial Indifference"/>
              </a:rPr>
              <a:t>Reason: Data positively Skewed ( </a:t>
            </a:r>
            <a:r>
              <a:rPr lang="en-US" sz="2106">
                <a:solidFill>
                  <a:srgbClr val="2B3825"/>
                </a:solidFill>
                <a:latin typeface="Glacial Indifference Bold"/>
              </a:rPr>
              <a:t>4.36</a:t>
            </a:r>
            <a:r>
              <a:rPr lang="en-US" sz="2106">
                <a:solidFill>
                  <a:srgbClr val="2B3825"/>
                </a:solidFill>
                <a:latin typeface="Glacial Indifference"/>
              </a:rPr>
              <a:t> 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7265" y="3420218"/>
            <a:ext cx="9235702" cy="1526091"/>
            <a:chOff x="0" y="0"/>
            <a:chExt cx="2432448" cy="401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2448" cy="401933"/>
            </a:xfrm>
            <a:custGeom>
              <a:avLst/>
              <a:gdLst/>
              <a:ahLst/>
              <a:cxnLst/>
              <a:rect l="l" t="t" r="r" b="b"/>
              <a:pathLst>
                <a:path w="2432448" h="401933">
                  <a:moveTo>
                    <a:pt x="42751" y="0"/>
                  </a:moveTo>
                  <a:lnTo>
                    <a:pt x="2389697" y="0"/>
                  </a:lnTo>
                  <a:cubicBezTo>
                    <a:pt x="2413308" y="0"/>
                    <a:pt x="2432448" y="19140"/>
                    <a:pt x="2432448" y="42751"/>
                  </a:cubicBezTo>
                  <a:lnTo>
                    <a:pt x="2432448" y="359182"/>
                  </a:lnTo>
                  <a:cubicBezTo>
                    <a:pt x="2432448" y="382793"/>
                    <a:pt x="2413308" y="401933"/>
                    <a:pt x="2389697" y="401933"/>
                  </a:cubicBezTo>
                  <a:lnTo>
                    <a:pt x="42751" y="401933"/>
                  </a:lnTo>
                  <a:cubicBezTo>
                    <a:pt x="19140" y="401933"/>
                    <a:pt x="0" y="382793"/>
                    <a:pt x="0" y="359182"/>
                  </a:cubicBezTo>
                  <a:lnTo>
                    <a:pt x="0" y="42751"/>
                  </a:lnTo>
                  <a:cubicBezTo>
                    <a:pt x="0" y="19140"/>
                    <a:pt x="19140" y="0"/>
                    <a:pt x="42751" y="0"/>
                  </a:cubicBezTo>
                  <a:close/>
                </a:path>
              </a:pathLst>
            </a:custGeom>
            <a:solidFill>
              <a:srgbClr val="B4DBBB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432448" cy="4495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45132" y="5748208"/>
            <a:ext cx="9147835" cy="2430004"/>
            <a:chOff x="0" y="0"/>
            <a:chExt cx="2409306" cy="6400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09306" cy="640001"/>
            </a:xfrm>
            <a:custGeom>
              <a:avLst/>
              <a:gdLst/>
              <a:ahLst/>
              <a:cxnLst/>
              <a:rect l="l" t="t" r="r" b="b"/>
              <a:pathLst>
                <a:path w="2409306" h="640001">
                  <a:moveTo>
                    <a:pt x="43162" y="0"/>
                  </a:moveTo>
                  <a:lnTo>
                    <a:pt x="2366144" y="0"/>
                  </a:lnTo>
                  <a:cubicBezTo>
                    <a:pt x="2389982" y="0"/>
                    <a:pt x="2409306" y="19324"/>
                    <a:pt x="2409306" y="43162"/>
                  </a:cubicBezTo>
                  <a:lnTo>
                    <a:pt x="2409306" y="596839"/>
                  </a:lnTo>
                  <a:cubicBezTo>
                    <a:pt x="2409306" y="620677"/>
                    <a:pt x="2389982" y="640001"/>
                    <a:pt x="2366144" y="640001"/>
                  </a:cubicBezTo>
                  <a:lnTo>
                    <a:pt x="43162" y="640001"/>
                  </a:lnTo>
                  <a:cubicBezTo>
                    <a:pt x="19324" y="640001"/>
                    <a:pt x="0" y="620677"/>
                    <a:pt x="0" y="596839"/>
                  </a:cubicBezTo>
                  <a:lnTo>
                    <a:pt x="0" y="43162"/>
                  </a:lnTo>
                  <a:cubicBezTo>
                    <a:pt x="0" y="19324"/>
                    <a:pt x="19324" y="0"/>
                    <a:pt x="43162" y="0"/>
                  </a:cubicBezTo>
                  <a:close/>
                </a:path>
              </a:pathLst>
            </a:custGeom>
            <a:solidFill>
              <a:srgbClr val="B4DBBB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409306" cy="687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493791" y="1390236"/>
            <a:ext cx="1926948" cy="672023"/>
          </a:xfrm>
          <a:custGeom>
            <a:avLst/>
            <a:gdLst/>
            <a:ahLst/>
            <a:cxnLst/>
            <a:rect l="l" t="t" r="r" b="b"/>
            <a:pathLst>
              <a:path w="1926948" h="672023">
                <a:moveTo>
                  <a:pt x="0" y="0"/>
                </a:moveTo>
                <a:lnTo>
                  <a:pt x="1926948" y="0"/>
                </a:lnTo>
                <a:lnTo>
                  <a:pt x="1926948" y="672023"/>
                </a:lnTo>
                <a:lnTo>
                  <a:pt x="0" y="672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9" name="Freeform 9"/>
          <p:cNvSpPr/>
          <p:nvPr/>
        </p:nvSpPr>
        <p:spPr>
          <a:xfrm>
            <a:off x="11692888" y="0"/>
            <a:ext cx="6595112" cy="10287000"/>
          </a:xfrm>
          <a:custGeom>
            <a:avLst/>
            <a:gdLst/>
            <a:ahLst/>
            <a:cxnLst/>
            <a:rect l="l" t="t" r="r" b="b"/>
            <a:pathLst>
              <a:path w="6595112" h="10287000">
                <a:moveTo>
                  <a:pt x="0" y="0"/>
                </a:moveTo>
                <a:lnTo>
                  <a:pt x="6595112" y="0"/>
                </a:lnTo>
                <a:lnTo>
                  <a:pt x="659511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58" r="-2058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0" name="TextBox 10"/>
          <p:cNvSpPr txBox="1"/>
          <p:nvPr/>
        </p:nvSpPr>
        <p:spPr>
          <a:xfrm>
            <a:off x="2477895" y="857250"/>
            <a:ext cx="7282309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Glacial Indifference Bold"/>
              </a:rPr>
              <a:t>Assumptions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30407" y="3933194"/>
            <a:ext cx="8289418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Glacial Indifference Bold"/>
              </a:rPr>
              <a:t>Renovation condition</a:t>
            </a:r>
            <a:r>
              <a:rPr lang="en-US" sz="3000" dirty="0">
                <a:solidFill>
                  <a:srgbClr val="000000"/>
                </a:solidFill>
                <a:latin typeface="Glacial Indifference"/>
              </a:rPr>
              <a:t>:  “Other” = Unrenovated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94770" y="6064752"/>
            <a:ext cx="8160692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We would assume that we are in the </a:t>
            </a:r>
            <a:r>
              <a:rPr lang="en-US" sz="3000">
                <a:solidFill>
                  <a:srgbClr val="000000"/>
                </a:solidFill>
                <a:latin typeface="Glacial Indifference Bold"/>
              </a:rPr>
              <a:t>second quarter of 2018</a:t>
            </a:r>
            <a:r>
              <a:rPr lang="en-US" sz="3000">
                <a:solidFill>
                  <a:srgbClr val="000000"/>
                </a:solidFill>
                <a:latin typeface="Glacial Indifference"/>
              </a:rPr>
              <a:t> and only have </a:t>
            </a:r>
            <a:r>
              <a:rPr lang="en-US" sz="3000">
                <a:solidFill>
                  <a:srgbClr val="000000"/>
                </a:solidFill>
                <a:latin typeface="Glacial Indifference Bold"/>
              </a:rPr>
              <a:t>knowledge </a:t>
            </a:r>
            <a:r>
              <a:rPr lang="en-US" sz="3000">
                <a:solidFill>
                  <a:srgbClr val="000000"/>
                </a:solidFill>
                <a:latin typeface="Glacial Indifference"/>
              </a:rPr>
              <a:t>of the property market in China </a:t>
            </a:r>
            <a:r>
              <a:rPr lang="en-US" sz="3000">
                <a:solidFill>
                  <a:srgbClr val="000000"/>
                </a:solidFill>
                <a:latin typeface="Glacial Indifference Bold"/>
              </a:rPr>
              <a:t>until quarter 1 2018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83878" y="2267087"/>
            <a:ext cx="7728009" cy="6521762"/>
            <a:chOff x="0" y="0"/>
            <a:chExt cx="2037091" cy="17191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37091" cy="1719126"/>
            </a:xfrm>
            <a:custGeom>
              <a:avLst/>
              <a:gdLst/>
              <a:ahLst/>
              <a:cxnLst/>
              <a:rect l="l" t="t" r="r" b="b"/>
              <a:pathLst>
                <a:path w="2037091" h="1719126">
                  <a:moveTo>
                    <a:pt x="0" y="0"/>
                  </a:moveTo>
                  <a:lnTo>
                    <a:pt x="2037091" y="0"/>
                  </a:lnTo>
                  <a:lnTo>
                    <a:pt x="2037091" y="1719126"/>
                  </a:lnTo>
                  <a:lnTo>
                    <a:pt x="0" y="1719126"/>
                  </a:lnTo>
                  <a:close/>
                </a:path>
              </a:pathLst>
            </a:custGeom>
            <a:solidFill>
              <a:srgbClr val="2B3825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2037091" cy="1681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332352" y="693959"/>
            <a:ext cx="1926948" cy="672023"/>
          </a:xfrm>
          <a:custGeom>
            <a:avLst/>
            <a:gdLst/>
            <a:ahLst/>
            <a:cxnLst/>
            <a:rect l="l" t="t" r="r" b="b"/>
            <a:pathLst>
              <a:path w="1926948" h="672023">
                <a:moveTo>
                  <a:pt x="0" y="0"/>
                </a:moveTo>
                <a:lnTo>
                  <a:pt x="1926948" y="0"/>
                </a:lnTo>
                <a:lnTo>
                  <a:pt x="1926948" y="672023"/>
                </a:lnTo>
                <a:lnTo>
                  <a:pt x="0" y="672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Freeform 6"/>
          <p:cNvSpPr/>
          <p:nvPr/>
        </p:nvSpPr>
        <p:spPr>
          <a:xfrm>
            <a:off x="619262" y="2723389"/>
            <a:ext cx="8224490" cy="5609157"/>
          </a:xfrm>
          <a:custGeom>
            <a:avLst/>
            <a:gdLst/>
            <a:ahLst/>
            <a:cxnLst/>
            <a:rect l="l" t="t" r="r" b="b"/>
            <a:pathLst>
              <a:path w="8224490" h="5609157">
                <a:moveTo>
                  <a:pt x="0" y="0"/>
                </a:moveTo>
                <a:lnTo>
                  <a:pt x="8224490" y="0"/>
                </a:lnTo>
                <a:lnTo>
                  <a:pt x="8224490" y="5609157"/>
                </a:lnTo>
                <a:lnTo>
                  <a:pt x="0" y="56091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121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7" name="TextBox 7"/>
          <p:cNvSpPr txBox="1"/>
          <p:nvPr/>
        </p:nvSpPr>
        <p:spPr>
          <a:xfrm>
            <a:off x="10098169" y="5299509"/>
            <a:ext cx="7350475" cy="1162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17"/>
              </a:lnSpc>
            </a:pPr>
            <a:r>
              <a:rPr lang="en-US" sz="3369" spc="84">
                <a:solidFill>
                  <a:srgbClr val="2B3825"/>
                </a:solidFill>
                <a:latin typeface="Glacial Indifference"/>
              </a:rPr>
              <a:t>How should we invest in properties in Beijing?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98169" y="2780694"/>
            <a:ext cx="7024172" cy="1870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69"/>
              </a:lnSpc>
            </a:pPr>
            <a:r>
              <a:rPr lang="en-US" sz="7269" spc="1017">
                <a:solidFill>
                  <a:srgbClr val="2B3825"/>
                </a:solidFill>
                <a:latin typeface="Glacial Indifference Bold"/>
              </a:rPr>
              <a:t>QUESTION 1</a:t>
            </a:r>
          </a:p>
          <a:p>
            <a:pPr>
              <a:lnSpc>
                <a:spcPts val="7269"/>
              </a:lnSpc>
            </a:pPr>
            <a:r>
              <a:rPr lang="en-US" sz="7269" spc="1017">
                <a:solidFill>
                  <a:srgbClr val="2B3825"/>
                </a:solidFill>
                <a:latin typeface="Glacial Indifference Bold"/>
              </a:rPr>
              <a:t>LEVEL 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1996</Words>
  <Application>Microsoft Office PowerPoint</Application>
  <PresentationFormat>Custom</PresentationFormat>
  <Paragraphs>276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Canva Sans Bold</vt:lpstr>
      <vt:lpstr>Glacial Indifference</vt:lpstr>
      <vt:lpstr>Canva Sans</vt:lpstr>
      <vt:lpstr>Arial</vt:lpstr>
      <vt:lpstr>Calibri</vt:lpstr>
      <vt:lpstr>Glacial Indifference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Property Gurus</dc:title>
  <dc:creator>Bryan Ng</dc:creator>
  <cp:lastModifiedBy>Bryan Ng</cp:lastModifiedBy>
  <cp:revision>3</cp:revision>
  <dcterms:created xsi:type="dcterms:W3CDTF">2006-08-16T00:00:00Z</dcterms:created>
  <dcterms:modified xsi:type="dcterms:W3CDTF">2024-04-05T14:55:35Z</dcterms:modified>
  <dc:identifier>DAGAq3xZ0rQ</dc:identifier>
</cp:coreProperties>
</file>